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53" r:id="rId1"/>
  </p:sldMasterIdLst>
  <p:notesMasterIdLst>
    <p:notesMasterId r:id="rId68"/>
  </p:notesMasterIdLst>
  <p:handoutMasterIdLst>
    <p:handoutMasterId r:id="rId69"/>
  </p:handoutMasterIdLst>
  <p:sldIdLst>
    <p:sldId id="256" r:id="rId2"/>
    <p:sldId id="302" r:id="rId3"/>
    <p:sldId id="297" r:id="rId4"/>
    <p:sldId id="296" r:id="rId5"/>
    <p:sldId id="298" r:id="rId6"/>
    <p:sldId id="299" r:id="rId7"/>
    <p:sldId id="300" r:id="rId8"/>
    <p:sldId id="301" r:id="rId9"/>
    <p:sldId id="303" r:id="rId10"/>
    <p:sldId id="338" r:id="rId11"/>
    <p:sldId id="304" r:id="rId12"/>
    <p:sldId id="305" r:id="rId13"/>
    <p:sldId id="306" r:id="rId14"/>
    <p:sldId id="307" r:id="rId15"/>
    <p:sldId id="308" r:id="rId16"/>
    <p:sldId id="309" r:id="rId17"/>
    <p:sldId id="310" r:id="rId18"/>
    <p:sldId id="311" r:id="rId19"/>
    <p:sldId id="312" r:id="rId20"/>
    <p:sldId id="313" r:id="rId21"/>
    <p:sldId id="314" r:id="rId22"/>
    <p:sldId id="315" r:id="rId23"/>
    <p:sldId id="316" r:id="rId24"/>
    <p:sldId id="317" r:id="rId25"/>
    <p:sldId id="318" r:id="rId26"/>
    <p:sldId id="319" r:id="rId27"/>
    <p:sldId id="320" r:id="rId28"/>
    <p:sldId id="321" r:id="rId29"/>
    <p:sldId id="322" r:id="rId30"/>
    <p:sldId id="323" r:id="rId31"/>
    <p:sldId id="324" r:id="rId32"/>
    <p:sldId id="325" r:id="rId33"/>
    <p:sldId id="326" r:id="rId34"/>
    <p:sldId id="327" r:id="rId35"/>
    <p:sldId id="328" r:id="rId36"/>
    <p:sldId id="329" r:id="rId37"/>
    <p:sldId id="330" r:id="rId38"/>
    <p:sldId id="331" r:id="rId39"/>
    <p:sldId id="332" r:id="rId40"/>
    <p:sldId id="333" r:id="rId41"/>
    <p:sldId id="334" r:id="rId42"/>
    <p:sldId id="335" r:id="rId43"/>
    <p:sldId id="336" r:id="rId44"/>
    <p:sldId id="337" r:id="rId45"/>
    <p:sldId id="339" r:id="rId46"/>
    <p:sldId id="357" r:id="rId47"/>
    <p:sldId id="340" r:id="rId48"/>
    <p:sldId id="341" r:id="rId49"/>
    <p:sldId id="365" r:id="rId50"/>
    <p:sldId id="342" r:id="rId51"/>
    <p:sldId id="343" r:id="rId52"/>
    <p:sldId id="344" r:id="rId53"/>
    <p:sldId id="345" r:id="rId54"/>
    <p:sldId id="346" r:id="rId55"/>
    <p:sldId id="347" r:id="rId56"/>
    <p:sldId id="348" r:id="rId57"/>
    <p:sldId id="349" r:id="rId58"/>
    <p:sldId id="350" r:id="rId59"/>
    <p:sldId id="351" r:id="rId60"/>
    <p:sldId id="355" r:id="rId61"/>
    <p:sldId id="356" r:id="rId62"/>
    <p:sldId id="362" r:id="rId63"/>
    <p:sldId id="363" r:id="rId64"/>
    <p:sldId id="360" r:id="rId65"/>
    <p:sldId id="364" r:id="rId66"/>
    <p:sldId id="361" r:id="rId67"/>
  </p:sldIdLst>
  <p:sldSz cx="9144000" cy="6858000" type="screen4x3"/>
  <p:notesSz cx="6858000" cy="9199563"/>
  <p:defaultTextStyle>
    <a:defPPr>
      <a:defRPr lang="en-US"/>
    </a:defPPr>
    <a:lvl1pPr algn="l" rtl="0" fontAlgn="base">
      <a:spcBef>
        <a:spcPct val="0"/>
      </a:spcBef>
      <a:spcAft>
        <a:spcPct val="0"/>
      </a:spcAft>
      <a:defRPr sz="2400" kern="1200">
        <a:solidFill>
          <a:schemeClr val="tx1"/>
        </a:solidFill>
        <a:latin typeface="Arial" charset="0"/>
        <a:ea typeface="+mn-ea"/>
        <a:cs typeface="+mn-cs"/>
      </a:defRPr>
    </a:lvl1pPr>
    <a:lvl2pPr marL="457200" algn="l" rtl="0" fontAlgn="base">
      <a:spcBef>
        <a:spcPct val="0"/>
      </a:spcBef>
      <a:spcAft>
        <a:spcPct val="0"/>
      </a:spcAft>
      <a:defRPr sz="2400" kern="1200">
        <a:solidFill>
          <a:schemeClr val="tx1"/>
        </a:solidFill>
        <a:latin typeface="Arial" charset="0"/>
        <a:ea typeface="+mn-ea"/>
        <a:cs typeface="+mn-cs"/>
      </a:defRPr>
    </a:lvl2pPr>
    <a:lvl3pPr marL="914400" algn="l" rtl="0" fontAlgn="base">
      <a:spcBef>
        <a:spcPct val="0"/>
      </a:spcBef>
      <a:spcAft>
        <a:spcPct val="0"/>
      </a:spcAft>
      <a:defRPr sz="2400" kern="1200">
        <a:solidFill>
          <a:schemeClr val="tx1"/>
        </a:solidFill>
        <a:latin typeface="Arial" charset="0"/>
        <a:ea typeface="+mn-ea"/>
        <a:cs typeface="+mn-cs"/>
      </a:defRPr>
    </a:lvl3pPr>
    <a:lvl4pPr marL="1371600" algn="l" rtl="0" fontAlgn="base">
      <a:spcBef>
        <a:spcPct val="0"/>
      </a:spcBef>
      <a:spcAft>
        <a:spcPct val="0"/>
      </a:spcAft>
      <a:defRPr sz="2400" kern="1200">
        <a:solidFill>
          <a:schemeClr val="tx1"/>
        </a:solidFill>
        <a:latin typeface="Arial" charset="0"/>
        <a:ea typeface="+mn-ea"/>
        <a:cs typeface="+mn-cs"/>
      </a:defRPr>
    </a:lvl4pPr>
    <a:lvl5pPr marL="1828800" algn="l" rtl="0" fontAlgn="base">
      <a:spcBef>
        <a:spcPct val="0"/>
      </a:spcBef>
      <a:spcAft>
        <a:spcPct val="0"/>
      </a:spcAft>
      <a:defRPr sz="2400" kern="1200">
        <a:solidFill>
          <a:schemeClr val="tx1"/>
        </a:solidFill>
        <a:latin typeface="Arial" charset="0"/>
        <a:ea typeface="+mn-ea"/>
        <a:cs typeface="+mn-cs"/>
      </a:defRPr>
    </a:lvl5pPr>
    <a:lvl6pPr marL="2286000" algn="l" defTabSz="914400" rtl="0" eaLnBrk="1" latinLnBrk="0" hangingPunct="1">
      <a:defRPr sz="2400" kern="1200">
        <a:solidFill>
          <a:schemeClr val="tx1"/>
        </a:solidFill>
        <a:latin typeface="Arial" charset="0"/>
        <a:ea typeface="+mn-ea"/>
        <a:cs typeface="+mn-cs"/>
      </a:defRPr>
    </a:lvl6pPr>
    <a:lvl7pPr marL="2743200" algn="l" defTabSz="914400" rtl="0" eaLnBrk="1" latinLnBrk="0" hangingPunct="1">
      <a:defRPr sz="2400" kern="1200">
        <a:solidFill>
          <a:schemeClr val="tx1"/>
        </a:solidFill>
        <a:latin typeface="Arial" charset="0"/>
        <a:ea typeface="+mn-ea"/>
        <a:cs typeface="+mn-cs"/>
      </a:defRPr>
    </a:lvl7pPr>
    <a:lvl8pPr marL="3200400" algn="l" defTabSz="914400" rtl="0" eaLnBrk="1" latinLnBrk="0" hangingPunct="1">
      <a:defRPr sz="2400" kern="1200">
        <a:solidFill>
          <a:schemeClr val="tx1"/>
        </a:solidFill>
        <a:latin typeface="Arial" charset="0"/>
        <a:ea typeface="+mn-ea"/>
        <a:cs typeface="+mn-cs"/>
      </a:defRPr>
    </a:lvl8pPr>
    <a:lvl9pPr marL="3657600" algn="l" defTabSz="914400" rtl="0" eaLnBrk="1" latinLnBrk="0" hangingPunct="1">
      <a:defRPr sz="24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974CF"/>
    <a:srgbClr val="1B7EE1"/>
    <a:srgbClr val="1973CD"/>
    <a:srgbClr val="1666B6"/>
    <a:srgbClr val="0C66C0"/>
    <a:srgbClr val="0066CC"/>
    <a:srgbClr val="0099FF"/>
    <a:srgbClr val="186EC4"/>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733" autoAdjust="0"/>
    <p:restoredTop sz="95682" autoAdjust="0"/>
  </p:normalViewPr>
  <p:slideViewPr>
    <p:cSldViewPr snapToGrid="0">
      <p:cViewPr varScale="1">
        <p:scale>
          <a:sx n="71" d="100"/>
          <a:sy n="71" d="100"/>
        </p:scale>
        <p:origin x="-486" y="-96"/>
      </p:cViewPr>
      <p:guideLst>
        <p:guide orient="horz" pos="2160"/>
        <p:guide pos="2880"/>
        <p:guide pos="273"/>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58" d="100"/>
          <a:sy n="58" d="100"/>
        </p:scale>
        <p:origin x="-1680" y="-72"/>
      </p:cViewPr>
      <p:guideLst>
        <p:guide orient="horz" pos="2897"/>
        <p:guide pos="216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0213" cy="460375"/>
          </a:xfrm>
          <a:prstGeom prst="rect">
            <a:avLst/>
          </a:prstGeom>
          <a:noFill/>
          <a:ln w="9525">
            <a:noFill/>
            <a:miter lim="800000"/>
            <a:headEnd/>
            <a:tailEnd/>
          </a:ln>
          <a:effectLst/>
        </p:spPr>
        <p:txBody>
          <a:bodyPr vert="horz" wrap="square" lIns="94208" tIns="46306" rIns="94208" bIns="46306" numCol="1" anchor="t" anchorCtr="0" compatLnSpc="1">
            <a:prstTxWarp prst="textNoShape">
              <a:avLst/>
            </a:prstTxWarp>
          </a:bodyPr>
          <a:lstStyle>
            <a:lvl1pPr defTabSz="931863" eaLnBrk="0" hangingPunct="0">
              <a:defRPr sz="1200">
                <a:latin typeface="Times New Roman" pitchFamily="18" charset="0"/>
              </a:defRPr>
            </a:lvl1pPr>
          </a:lstStyle>
          <a:p>
            <a:pPr>
              <a:defRPr/>
            </a:pPr>
            <a:endParaRPr lang="en-US"/>
          </a:p>
        </p:txBody>
      </p:sp>
      <p:sp>
        <p:nvSpPr>
          <p:cNvPr id="3075" name="Rectangle 3"/>
          <p:cNvSpPr>
            <a:spLocks noGrp="1" noChangeArrowheads="1"/>
          </p:cNvSpPr>
          <p:nvPr>
            <p:ph type="dt" sz="quarter" idx="1"/>
          </p:nvPr>
        </p:nvSpPr>
        <p:spPr bwMode="auto">
          <a:xfrm>
            <a:off x="3887788" y="0"/>
            <a:ext cx="2970212" cy="460375"/>
          </a:xfrm>
          <a:prstGeom prst="rect">
            <a:avLst/>
          </a:prstGeom>
          <a:noFill/>
          <a:ln w="9525">
            <a:noFill/>
            <a:miter lim="800000"/>
            <a:headEnd/>
            <a:tailEnd/>
          </a:ln>
          <a:effectLst/>
        </p:spPr>
        <p:txBody>
          <a:bodyPr vert="horz" wrap="square" lIns="94208" tIns="46306" rIns="94208" bIns="46306" numCol="1" anchor="t" anchorCtr="0" compatLnSpc="1">
            <a:prstTxWarp prst="textNoShape">
              <a:avLst/>
            </a:prstTxWarp>
          </a:bodyPr>
          <a:lstStyle>
            <a:lvl1pPr algn="r" defTabSz="931863" eaLnBrk="0" hangingPunct="0">
              <a:defRPr sz="1200">
                <a:latin typeface="Times New Roman" pitchFamily="18" charset="0"/>
              </a:defRPr>
            </a:lvl1pPr>
          </a:lstStyle>
          <a:p>
            <a:pPr>
              <a:defRPr/>
            </a:pPr>
            <a:endParaRPr lang="en-US"/>
          </a:p>
        </p:txBody>
      </p:sp>
      <p:sp>
        <p:nvSpPr>
          <p:cNvPr id="3076" name="Rectangle 4"/>
          <p:cNvSpPr>
            <a:spLocks noGrp="1" noChangeArrowheads="1"/>
          </p:cNvSpPr>
          <p:nvPr>
            <p:ph type="ftr" sz="quarter" idx="2"/>
          </p:nvPr>
        </p:nvSpPr>
        <p:spPr bwMode="auto">
          <a:xfrm>
            <a:off x="0" y="8739188"/>
            <a:ext cx="2970213" cy="460375"/>
          </a:xfrm>
          <a:prstGeom prst="rect">
            <a:avLst/>
          </a:prstGeom>
          <a:noFill/>
          <a:ln w="9525">
            <a:noFill/>
            <a:miter lim="800000"/>
            <a:headEnd/>
            <a:tailEnd/>
          </a:ln>
          <a:effectLst/>
        </p:spPr>
        <p:txBody>
          <a:bodyPr vert="horz" wrap="square" lIns="94208" tIns="46306" rIns="94208" bIns="46306" numCol="1" anchor="b" anchorCtr="0" compatLnSpc="1">
            <a:prstTxWarp prst="textNoShape">
              <a:avLst/>
            </a:prstTxWarp>
          </a:bodyPr>
          <a:lstStyle>
            <a:lvl1pPr defTabSz="931863" eaLnBrk="0" hangingPunct="0">
              <a:defRPr sz="1200">
                <a:latin typeface="Times New Roman" pitchFamily="18" charset="0"/>
              </a:defRPr>
            </a:lvl1pPr>
          </a:lstStyle>
          <a:p>
            <a:pPr>
              <a:defRPr/>
            </a:pPr>
            <a:endParaRPr lang="en-US"/>
          </a:p>
        </p:txBody>
      </p:sp>
      <p:sp>
        <p:nvSpPr>
          <p:cNvPr id="3077" name="Rectangle 5"/>
          <p:cNvSpPr>
            <a:spLocks noGrp="1" noChangeArrowheads="1"/>
          </p:cNvSpPr>
          <p:nvPr>
            <p:ph type="sldNum" sz="quarter" idx="3"/>
          </p:nvPr>
        </p:nvSpPr>
        <p:spPr bwMode="auto">
          <a:xfrm>
            <a:off x="3887788" y="8739188"/>
            <a:ext cx="2970212" cy="460375"/>
          </a:xfrm>
          <a:prstGeom prst="rect">
            <a:avLst/>
          </a:prstGeom>
          <a:noFill/>
          <a:ln w="9525">
            <a:noFill/>
            <a:miter lim="800000"/>
            <a:headEnd/>
            <a:tailEnd/>
          </a:ln>
          <a:effectLst/>
        </p:spPr>
        <p:txBody>
          <a:bodyPr vert="horz" wrap="square" lIns="94208" tIns="46306" rIns="94208" bIns="46306" numCol="1" anchor="b" anchorCtr="0" compatLnSpc="1">
            <a:prstTxWarp prst="textNoShape">
              <a:avLst/>
            </a:prstTxWarp>
          </a:bodyPr>
          <a:lstStyle>
            <a:lvl1pPr algn="r" defTabSz="931863" eaLnBrk="0" hangingPunct="0">
              <a:defRPr sz="1200">
                <a:latin typeface="Times New Roman" pitchFamily="18" charset="0"/>
              </a:defRPr>
            </a:lvl1pPr>
          </a:lstStyle>
          <a:p>
            <a:pPr>
              <a:defRPr/>
            </a:pPr>
            <a:fld id="{76B646B9-FF09-45E6-BE1C-508874ACBE6E}"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0" y="0"/>
            <a:ext cx="2970213" cy="460375"/>
          </a:xfrm>
          <a:prstGeom prst="rect">
            <a:avLst/>
          </a:prstGeom>
          <a:noFill/>
          <a:ln w="9525">
            <a:noFill/>
            <a:miter lim="800000"/>
            <a:headEnd/>
            <a:tailEnd/>
          </a:ln>
          <a:effectLst/>
        </p:spPr>
        <p:txBody>
          <a:bodyPr vert="horz" wrap="square" lIns="94208" tIns="46306" rIns="94208" bIns="46306" numCol="1" anchor="t" anchorCtr="0" compatLnSpc="1">
            <a:prstTxWarp prst="textNoShape">
              <a:avLst/>
            </a:prstTxWarp>
          </a:bodyPr>
          <a:lstStyle>
            <a:lvl1pPr defTabSz="931863" eaLnBrk="0" hangingPunct="0">
              <a:defRPr sz="1200">
                <a:latin typeface="Times New Roman" pitchFamily="18" charset="0"/>
              </a:defRPr>
            </a:lvl1pPr>
          </a:lstStyle>
          <a:p>
            <a:pPr>
              <a:defRPr/>
            </a:pPr>
            <a:endParaRPr lang="en-US"/>
          </a:p>
        </p:txBody>
      </p:sp>
      <p:sp>
        <p:nvSpPr>
          <p:cNvPr id="2051" name="Rectangle 3"/>
          <p:cNvSpPr>
            <a:spLocks noGrp="1" noChangeArrowheads="1"/>
          </p:cNvSpPr>
          <p:nvPr>
            <p:ph type="dt" idx="1"/>
          </p:nvPr>
        </p:nvSpPr>
        <p:spPr bwMode="auto">
          <a:xfrm>
            <a:off x="3887788" y="0"/>
            <a:ext cx="2970212" cy="460375"/>
          </a:xfrm>
          <a:prstGeom prst="rect">
            <a:avLst/>
          </a:prstGeom>
          <a:noFill/>
          <a:ln w="9525">
            <a:noFill/>
            <a:miter lim="800000"/>
            <a:headEnd/>
            <a:tailEnd/>
          </a:ln>
          <a:effectLst/>
        </p:spPr>
        <p:txBody>
          <a:bodyPr vert="horz" wrap="square" lIns="94208" tIns="46306" rIns="94208" bIns="46306" numCol="1" anchor="t" anchorCtr="0" compatLnSpc="1">
            <a:prstTxWarp prst="textNoShape">
              <a:avLst/>
            </a:prstTxWarp>
          </a:bodyPr>
          <a:lstStyle>
            <a:lvl1pPr algn="r" defTabSz="931863" eaLnBrk="0" hangingPunct="0">
              <a:defRPr sz="1200">
                <a:latin typeface="Times New Roman" pitchFamily="18" charset="0"/>
              </a:defRPr>
            </a:lvl1pPr>
          </a:lstStyle>
          <a:p>
            <a:pPr>
              <a:defRPr/>
            </a:pPr>
            <a:endParaRPr lang="en-US"/>
          </a:p>
        </p:txBody>
      </p:sp>
      <p:sp>
        <p:nvSpPr>
          <p:cNvPr id="10244" name="Rectangle 4"/>
          <p:cNvSpPr>
            <a:spLocks noGrp="1" noRot="1" noChangeAspect="1" noChangeArrowheads="1" noTextEdit="1"/>
          </p:cNvSpPr>
          <p:nvPr>
            <p:ph type="sldImg" idx="2"/>
          </p:nvPr>
        </p:nvSpPr>
        <p:spPr bwMode="auto">
          <a:xfrm>
            <a:off x="1135063" y="688975"/>
            <a:ext cx="4595812" cy="3446463"/>
          </a:xfrm>
          <a:prstGeom prst="rect">
            <a:avLst/>
          </a:prstGeom>
          <a:noFill/>
          <a:ln w="12700">
            <a:solidFill>
              <a:srgbClr val="000000"/>
            </a:solidFill>
            <a:miter lim="800000"/>
            <a:headEnd/>
            <a:tailEnd/>
          </a:ln>
        </p:spPr>
      </p:sp>
      <p:sp>
        <p:nvSpPr>
          <p:cNvPr id="2053" name="Rectangle 5"/>
          <p:cNvSpPr>
            <a:spLocks noGrp="1" noChangeArrowheads="1"/>
          </p:cNvSpPr>
          <p:nvPr>
            <p:ph type="body" sz="quarter" idx="3"/>
          </p:nvPr>
        </p:nvSpPr>
        <p:spPr bwMode="auto">
          <a:xfrm>
            <a:off x="838200" y="4343400"/>
            <a:ext cx="5029200" cy="4144963"/>
          </a:xfrm>
          <a:prstGeom prst="rect">
            <a:avLst/>
          </a:prstGeom>
          <a:noFill/>
          <a:ln w="9525">
            <a:noFill/>
            <a:miter lim="800000"/>
            <a:headEnd/>
            <a:tailEnd/>
          </a:ln>
          <a:effectLst/>
        </p:spPr>
        <p:txBody>
          <a:bodyPr vert="horz" wrap="square" lIns="94208" tIns="46306" rIns="94208" bIns="46306"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054" name="Rectangle 6"/>
          <p:cNvSpPr>
            <a:spLocks noGrp="1" noChangeArrowheads="1"/>
          </p:cNvSpPr>
          <p:nvPr>
            <p:ph type="ftr" sz="quarter" idx="4"/>
          </p:nvPr>
        </p:nvSpPr>
        <p:spPr bwMode="auto">
          <a:xfrm>
            <a:off x="0" y="8739188"/>
            <a:ext cx="2970213" cy="460375"/>
          </a:xfrm>
          <a:prstGeom prst="rect">
            <a:avLst/>
          </a:prstGeom>
          <a:noFill/>
          <a:ln w="9525">
            <a:noFill/>
            <a:miter lim="800000"/>
            <a:headEnd/>
            <a:tailEnd/>
          </a:ln>
          <a:effectLst/>
        </p:spPr>
        <p:txBody>
          <a:bodyPr vert="horz" wrap="square" lIns="94208" tIns="46306" rIns="94208" bIns="46306" numCol="1" anchor="b" anchorCtr="0" compatLnSpc="1">
            <a:prstTxWarp prst="textNoShape">
              <a:avLst/>
            </a:prstTxWarp>
          </a:bodyPr>
          <a:lstStyle>
            <a:lvl1pPr defTabSz="931863" eaLnBrk="0" hangingPunct="0">
              <a:defRPr sz="1200">
                <a:latin typeface="Times New Roman" pitchFamily="18" charset="0"/>
              </a:defRPr>
            </a:lvl1pPr>
          </a:lstStyle>
          <a:p>
            <a:pPr>
              <a:defRPr/>
            </a:pPr>
            <a:endParaRPr lang="en-US"/>
          </a:p>
        </p:txBody>
      </p:sp>
      <p:sp>
        <p:nvSpPr>
          <p:cNvPr id="2055" name="Rectangle 7"/>
          <p:cNvSpPr>
            <a:spLocks noGrp="1" noChangeArrowheads="1"/>
          </p:cNvSpPr>
          <p:nvPr>
            <p:ph type="sldNum" sz="quarter" idx="5"/>
          </p:nvPr>
        </p:nvSpPr>
        <p:spPr bwMode="auto">
          <a:xfrm>
            <a:off x="3887788" y="8739188"/>
            <a:ext cx="2970212" cy="460375"/>
          </a:xfrm>
          <a:prstGeom prst="rect">
            <a:avLst/>
          </a:prstGeom>
          <a:noFill/>
          <a:ln w="9525">
            <a:noFill/>
            <a:miter lim="800000"/>
            <a:headEnd/>
            <a:tailEnd/>
          </a:ln>
          <a:effectLst/>
        </p:spPr>
        <p:txBody>
          <a:bodyPr vert="horz" wrap="square" lIns="94208" tIns="46306" rIns="94208" bIns="46306" numCol="1" anchor="b" anchorCtr="0" compatLnSpc="1">
            <a:prstTxWarp prst="textNoShape">
              <a:avLst/>
            </a:prstTxWarp>
          </a:bodyPr>
          <a:lstStyle>
            <a:lvl1pPr algn="r" defTabSz="931863" eaLnBrk="0" hangingPunct="0">
              <a:defRPr sz="1200">
                <a:latin typeface="Times New Roman" pitchFamily="18" charset="0"/>
              </a:defRPr>
            </a:lvl1pPr>
          </a:lstStyle>
          <a:p>
            <a:pPr>
              <a:defRPr/>
            </a:pPr>
            <a:fld id="{079A4D16-B968-4DAF-BAFD-016DADFBE711}"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400" kern="1200">
        <a:solidFill>
          <a:schemeClr val="tx1"/>
        </a:solidFill>
        <a:latin typeface="Arial" charset="0"/>
        <a:ea typeface="+mn-ea"/>
        <a:cs typeface="+mn-cs"/>
      </a:defRPr>
    </a:lvl1pPr>
    <a:lvl2pPr marL="457200" algn="l" rtl="0" eaLnBrk="0" fontAlgn="base" hangingPunct="0">
      <a:spcBef>
        <a:spcPct val="30000"/>
      </a:spcBef>
      <a:spcAft>
        <a:spcPct val="0"/>
      </a:spcAft>
      <a:defRPr sz="1400" kern="1200">
        <a:solidFill>
          <a:schemeClr val="tx1"/>
        </a:solidFill>
        <a:latin typeface="Arial" charset="0"/>
        <a:ea typeface="+mn-ea"/>
        <a:cs typeface="+mn-cs"/>
      </a:defRPr>
    </a:lvl2pPr>
    <a:lvl3pPr marL="914400" algn="l" rtl="0" eaLnBrk="0" fontAlgn="base" hangingPunct="0">
      <a:spcBef>
        <a:spcPct val="30000"/>
      </a:spcBef>
      <a:spcAft>
        <a:spcPct val="0"/>
      </a:spcAft>
      <a:defRPr sz="1400" kern="1200">
        <a:solidFill>
          <a:schemeClr val="tx1"/>
        </a:solidFill>
        <a:latin typeface="Arial" charset="0"/>
        <a:ea typeface="+mn-ea"/>
        <a:cs typeface="+mn-cs"/>
      </a:defRPr>
    </a:lvl3pPr>
    <a:lvl4pPr marL="1371600" algn="l" rtl="0" eaLnBrk="0" fontAlgn="base" hangingPunct="0">
      <a:spcBef>
        <a:spcPct val="30000"/>
      </a:spcBef>
      <a:spcAft>
        <a:spcPct val="0"/>
      </a:spcAft>
      <a:defRPr sz="1400" kern="1200">
        <a:solidFill>
          <a:schemeClr val="tx1"/>
        </a:solidFill>
        <a:latin typeface="Arial" charset="0"/>
        <a:ea typeface="+mn-ea"/>
        <a:cs typeface="+mn-cs"/>
      </a:defRPr>
    </a:lvl4pPr>
    <a:lvl5pPr marL="1828800" algn="l" rtl="0" eaLnBrk="0" fontAlgn="base" hangingPunct="0">
      <a:spcBef>
        <a:spcPct val="30000"/>
      </a:spcBef>
      <a:spcAft>
        <a:spcPct val="0"/>
      </a:spcAft>
      <a:defRPr sz="14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7"/>
          <p:cNvSpPr>
            <a:spLocks noGrp="1" noChangeArrowheads="1"/>
          </p:cNvSpPr>
          <p:nvPr>
            <p:ph type="sldNum" sz="quarter" idx="5"/>
          </p:nvPr>
        </p:nvSpPr>
        <p:spPr>
          <a:noFill/>
        </p:spPr>
        <p:txBody>
          <a:bodyPr/>
          <a:lstStyle/>
          <a:p>
            <a:fld id="{A0929006-2FD5-48F8-B87C-20CD3C2710B6}" type="slidenum">
              <a:rPr lang="en-US" smtClean="0">
                <a:latin typeface="Times New Roman" charset="0"/>
              </a:rPr>
              <a:pPr/>
              <a:t>1</a:t>
            </a:fld>
            <a:endParaRPr lang="en-US" smtClean="0">
              <a:latin typeface="Times New Roman" charset="0"/>
            </a:endParaRPr>
          </a:p>
        </p:txBody>
      </p:sp>
      <p:sp>
        <p:nvSpPr>
          <p:cNvPr id="11267" name="Rectangle 2"/>
          <p:cNvSpPr>
            <a:spLocks noGrp="1" noRot="1" noChangeAspect="1" noChangeArrowheads="1" noTextEdit="1"/>
          </p:cNvSpPr>
          <p:nvPr>
            <p:ph type="sldImg"/>
          </p:nvPr>
        </p:nvSpPr>
        <p:spPr>
          <a:ln cap="flat"/>
        </p:spPr>
      </p:sp>
      <p:sp>
        <p:nvSpPr>
          <p:cNvPr id="11268"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p>
            <a:fld id="{40185249-88EB-4030-A9B7-49F0768BA532}" type="slidenum">
              <a:rPr lang="en-US"/>
              <a:pPr/>
              <a:t>9</a:t>
            </a:fld>
            <a:endParaRPr lang="en-US"/>
          </a:p>
        </p:txBody>
      </p:sp>
      <p:sp>
        <p:nvSpPr>
          <p:cNvPr id="39939" name="Rectangle 2"/>
          <p:cNvSpPr>
            <a:spLocks noGrp="1" noRot="1" noChangeAspect="1" noChangeArrowheads="1" noTextEdit="1"/>
          </p:cNvSpPr>
          <p:nvPr>
            <p:ph type="sldImg"/>
          </p:nvPr>
        </p:nvSpPr>
        <p:spPr>
          <a:ln cap="flat"/>
        </p:spPr>
      </p:sp>
      <p:sp>
        <p:nvSpPr>
          <p:cNvPr id="39940"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856578F0-34AC-4E9E-A360-EC8FAB9E64DC}" type="slidenum">
              <a:rPr lang="en-US" smtClean="0">
                <a:latin typeface="Times New Roman" charset="0"/>
              </a:rPr>
              <a:pPr/>
              <a:t>45</a:t>
            </a:fld>
            <a:endParaRPr lang="en-US" smtClean="0">
              <a:latin typeface="Times New Roman" charset="0"/>
            </a:endParaRPr>
          </a:p>
        </p:txBody>
      </p:sp>
      <p:sp>
        <p:nvSpPr>
          <p:cNvPr id="22531" name="Rectangle 2"/>
          <p:cNvSpPr>
            <a:spLocks noGrp="1" noRot="1" noChangeAspect="1" noChangeArrowheads="1" noTextEdit="1"/>
          </p:cNvSpPr>
          <p:nvPr>
            <p:ph type="sldImg"/>
          </p:nvPr>
        </p:nvSpPr>
        <p:spPr>
          <a:ln cap="flat"/>
        </p:spPr>
      </p:sp>
      <p:sp>
        <p:nvSpPr>
          <p:cNvPr id="22532"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7" descr="Master slide"/>
          <p:cNvPicPr>
            <a:picLocks noChangeAspect="1" noChangeArrowheads="1"/>
          </p:cNvPicPr>
          <p:nvPr userDrawn="1"/>
        </p:nvPicPr>
        <p:blipFill>
          <a:blip r:embed="rId2"/>
          <a:srcRect/>
          <a:stretch>
            <a:fillRect/>
          </a:stretch>
        </p:blipFill>
        <p:spPr bwMode="auto">
          <a:xfrm>
            <a:off x="0" y="0"/>
            <a:ext cx="9144000" cy="2000250"/>
          </a:xfrm>
          <a:prstGeom prst="rect">
            <a:avLst/>
          </a:prstGeom>
          <a:noFill/>
        </p:spPr>
      </p:pic>
      <p:sp>
        <p:nvSpPr>
          <p:cNvPr id="5" name="Text Box 8"/>
          <p:cNvSpPr txBox="1">
            <a:spLocks noChangeArrowheads="1"/>
          </p:cNvSpPr>
          <p:nvPr userDrawn="1"/>
        </p:nvSpPr>
        <p:spPr bwMode="auto">
          <a:xfrm>
            <a:off x="0" y="6588125"/>
            <a:ext cx="9144000" cy="269875"/>
          </a:xfrm>
          <a:prstGeom prst="rect">
            <a:avLst/>
          </a:prstGeom>
          <a:noFill/>
          <a:ln w="9525">
            <a:noFill/>
            <a:miter lim="800000"/>
            <a:headEnd/>
            <a:tailEnd/>
          </a:ln>
          <a:effectLst/>
        </p:spPr>
        <p:txBody>
          <a:bodyPr/>
          <a:lstStyle/>
          <a:p>
            <a:pPr algn="ctr" eaLnBrk="0" hangingPunct="0"/>
            <a:r>
              <a:rPr lang="en-US" sz="1000"/>
              <a:t>Copyright © 2010 Wolters Kluwer Health | Lippincott Williams &amp; Wilkins</a:t>
            </a:r>
          </a:p>
        </p:txBody>
      </p:sp>
      <p:sp>
        <p:nvSpPr>
          <p:cNvPr id="6" name="Rectangle 19"/>
          <p:cNvSpPr>
            <a:spLocks noChangeArrowheads="1"/>
          </p:cNvSpPr>
          <p:nvPr/>
        </p:nvSpPr>
        <p:spPr bwMode="auto">
          <a:xfrm>
            <a:off x="1219200" y="2667000"/>
            <a:ext cx="6705600" cy="3505200"/>
          </a:xfrm>
          <a:prstGeom prst="rect">
            <a:avLst/>
          </a:prstGeom>
          <a:noFill/>
          <a:ln w="19050">
            <a:solidFill>
              <a:srgbClr val="1974CF"/>
            </a:solidFill>
            <a:miter lim="800000"/>
            <a:headEnd/>
            <a:tailEnd/>
          </a:ln>
          <a:effectLst/>
        </p:spPr>
        <p:txBody>
          <a:bodyPr wrap="none" anchor="ctr"/>
          <a:lstStyle/>
          <a:p>
            <a:pPr>
              <a:defRPr/>
            </a:pPr>
            <a:endParaRPr lang="en-US"/>
          </a:p>
        </p:txBody>
      </p:sp>
      <p:sp>
        <p:nvSpPr>
          <p:cNvPr id="181265" name="Rectangle 17"/>
          <p:cNvSpPr>
            <a:spLocks noGrp="1" noChangeArrowheads="1"/>
          </p:cNvSpPr>
          <p:nvPr>
            <p:ph type="ctrTitle"/>
          </p:nvPr>
        </p:nvSpPr>
        <p:spPr>
          <a:xfrm>
            <a:off x="1223963" y="3724275"/>
            <a:ext cx="6692900" cy="838200"/>
          </a:xfrm>
          <a:effectLst/>
        </p:spPr>
        <p:txBody>
          <a:bodyPr anchorCtr="1"/>
          <a:lstStyle>
            <a:lvl1pPr algn="ctr">
              <a:defRPr/>
            </a:lvl1pPr>
          </a:lstStyle>
          <a:p>
            <a:r>
              <a:rPr lang="en-US"/>
              <a:t>Click to edit Master title style</a:t>
            </a:r>
          </a:p>
        </p:txBody>
      </p:sp>
      <p:sp>
        <p:nvSpPr>
          <p:cNvPr id="181266" name="Rectangle 18"/>
          <p:cNvSpPr>
            <a:spLocks noGrp="1" noChangeArrowheads="1"/>
          </p:cNvSpPr>
          <p:nvPr>
            <p:ph type="subTitle" idx="1"/>
          </p:nvPr>
        </p:nvSpPr>
        <p:spPr>
          <a:xfrm>
            <a:off x="1371600" y="5307013"/>
            <a:ext cx="6400800" cy="533400"/>
          </a:xfrm>
        </p:spPr>
        <p:txBody>
          <a:bodyPr lIns="91440" tIns="45720" rIns="91440" bIns="45720"/>
          <a:lstStyle>
            <a:lvl1pPr marL="0" indent="0" algn="ctr">
              <a:buFontTx/>
              <a:buNone/>
              <a:defRPr sz="1800"/>
            </a:lvl1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99263" y="1611313"/>
            <a:ext cx="2155825" cy="50149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30200" y="1611313"/>
            <a:ext cx="6316663" cy="50149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30200" y="2346325"/>
            <a:ext cx="4230688" cy="4279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13288" y="2346325"/>
            <a:ext cx="4230687" cy="4279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0227" name="Rectangle 3"/>
          <p:cNvSpPr>
            <a:spLocks noGrp="1" noChangeArrowheads="1"/>
          </p:cNvSpPr>
          <p:nvPr>
            <p:ph type="title"/>
          </p:nvPr>
        </p:nvSpPr>
        <p:spPr bwMode="auto">
          <a:xfrm>
            <a:off x="430213" y="1611313"/>
            <a:ext cx="8524875" cy="388937"/>
          </a:xfrm>
          <a:prstGeom prst="rect">
            <a:avLst/>
          </a:prstGeom>
          <a:noFill/>
          <a:ln w="9525">
            <a:noFill/>
            <a:miter lim="800000"/>
            <a:headEnd/>
            <a:tailEnd/>
          </a:ln>
          <a:effectLst>
            <a:outerShdw dist="17961" dir="2700000" algn="ctr" rotWithShape="0">
              <a:schemeClr val="bg2"/>
            </a:outerShdw>
          </a:effectLst>
        </p:spPr>
        <p:txBody>
          <a:bodyPr vert="horz" wrap="square" lIns="0" tIns="0" rIns="0" bIns="0" numCol="1" anchor="b" anchorCtr="0" compatLnSpc="1">
            <a:prstTxWarp prst="textNoShape">
              <a:avLst/>
            </a:prstTxWarp>
            <a:spAutoFit/>
          </a:bodyPr>
          <a:lstStyle/>
          <a:p>
            <a:pPr lvl="0"/>
            <a:r>
              <a:rPr lang="en-US" smtClean="0"/>
              <a:t>Click to edit Master title style</a:t>
            </a:r>
          </a:p>
        </p:txBody>
      </p:sp>
      <p:sp>
        <p:nvSpPr>
          <p:cNvPr id="1027" name="Rectangle 4"/>
          <p:cNvSpPr>
            <a:spLocks noGrp="1" noChangeArrowheads="1"/>
          </p:cNvSpPr>
          <p:nvPr>
            <p:ph type="body" idx="1"/>
          </p:nvPr>
        </p:nvSpPr>
        <p:spPr bwMode="auto">
          <a:xfrm>
            <a:off x="330200" y="2346325"/>
            <a:ext cx="8613775" cy="42799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1030" name="Picture 6" descr="All Slide"/>
          <p:cNvPicPr>
            <a:picLocks noChangeAspect="1" noChangeArrowheads="1"/>
          </p:cNvPicPr>
          <p:nvPr userDrawn="1"/>
        </p:nvPicPr>
        <p:blipFill>
          <a:blip r:embed="rId13"/>
          <a:srcRect/>
          <a:stretch>
            <a:fillRect/>
          </a:stretch>
        </p:blipFill>
        <p:spPr bwMode="auto">
          <a:xfrm>
            <a:off x="0" y="0"/>
            <a:ext cx="9144000" cy="1144588"/>
          </a:xfrm>
          <a:prstGeom prst="rect">
            <a:avLst/>
          </a:prstGeom>
          <a:noFill/>
        </p:spPr>
      </p:pic>
      <p:sp>
        <p:nvSpPr>
          <p:cNvPr id="1031" name="Text Box 7"/>
          <p:cNvSpPr txBox="1">
            <a:spLocks noChangeArrowheads="1"/>
          </p:cNvSpPr>
          <p:nvPr userDrawn="1"/>
        </p:nvSpPr>
        <p:spPr bwMode="auto">
          <a:xfrm>
            <a:off x="0" y="6588125"/>
            <a:ext cx="9144000" cy="269875"/>
          </a:xfrm>
          <a:prstGeom prst="rect">
            <a:avLst/>
          </a:prstGeom>
          <a:noFill/>
          <a:ln w="9525">
            <a:noFill/>
            <a:miter lim="800000"/>
            <a:headEnd/>
            <a:tailEnd/>
          </a:ln>
          <a:effectLst/>
        </p:spPr>
        <p:txBody>
          <a:bodyPr/>
          <a:lstStyle/>
          <a:p>
            <a:pPr algn="ctr" eaLnBrk="0" hangingPunct="0"/>
            <a:r>
              <a:rPr lang="en-US" sz="1000"/>
              <a:t>Copyright © 2010 Wolters Kluwer Health | Lippincott Williams &amp; Wilkins</a:t>
            </a:r>
          </a:p>
        </p:txBody>
      </p:sp>
    </p:spTree>
  </p:cSld>
  <p:clrMap bg1="lt1" tx1="dk1" bg2="lt2" tx2="dk2" accent1="accent1" accent2="accent2" accent3="accent3" accent4="accent4" accent5="accent5" accent6="accent6" hlink="hlink" folHlink="folHlink"/>
  <p:sldLayoutIdLst>
    <p:sldLayoutId id="2147483688" r:id="rId1"/>
    <p:sldLayoutId id="2147483687" r:id="rId2"/>
    <p:sldLayoutId id="2147483686" r:id="rId3"/>
    <p:sldLayoutId id="2147483685" r:id="rId4"/>
    <p:sldLayoutId id="2147483684" r:id="rId5"/>
    <p:sldLayoutId id="2147483683" r:id="rId6"/>
    <p:sldLayoutId id="2147483682" r:id="rId7"/>
    <p:sldLayoutId id="2147483681" r:id="rId8"/>
    <p:sldLayoutId id="2147483680" r:id="rId9"/>
    <p:sldLayoutId id="2147483679" r:id="rId10"/>
    <p:sldLayoutId id="2147483678" r:id="rId11"/>
  </p:sldLayoutIdLst>
  <p:txStyles>
    <p:titleStyle>
      <a:lvl1pPr algn="l" rtl="0" eaLnBrk="0" fontAlgn="base" hangingPunct="0">
        <a:lnSpc>
          <a:spcPct val="90000"/>
        </a:lnSpc>
        <a:spcBef>
          <a:spcPct val="0"/>
        </a:spcBef>
        <a:spcAft>
          <a:spcPct val="0"/>
        </a:spcAft>
        <a:defRPr sz="2800" b="1">
          <a:solidFill>
            <a:srgbClr val="186EC4"/>
          </a:solidFill>
          <a:latin typeface="+mj-lt"/>
          <a:ea typeface="+mj-ea"/>
          <a:cs typeface="+mj-cs"/>
        </a:defRPr>
      </a:lvl1pPr>
      <a:lvl2pPr algn="l" rtl="0" eaLnBrk="0" fontAlgn="base" hangingPunct="0">
        <a:lnSpc>
          <a:spcPct val="90000"/>
        </a:lnSpc>
        <a:spcBef>
          <a:spcPct val="0"/>
        </a:spcBef>
        <a:spcAft>
          <a:spcPct val="0"/>
        </a:spcAft>
        <a:defRPr sz="2800" b="1">
          <a:solidFill>
            <a:srgbClr val="186EC4"/>
          </a:solidFill>
          <a:latin typeface="Verdana" pitchFamily="34" charset="0"/>
        </a:defRPr>
      </a:lvl2pPr>
      <a:lvl3pPr algn="l" rtl="0" eaLnBrk="0" fontAlgn="base" hangingPunct="0">
        <a:lnSpc>
          <a:spcPct val="90000"/>
        </a:lnSpc>
        <a:spcBef>
          <a:spcPct val="0"/>
        </a:spcBef>
        <a:spcAft>
          <a:spcPct val="0"/>
        </a:spcAft>
        <a:defRPr sz="2800" b="1">
          <a:solidFill>
            <a:srgbClr val="186EC4"/>
          </a:solidFill>
          <a:latin typeface="Verdana" pitchFamily="34" charset="0"/>
        </a:defRPr>
      </a:lvl3pPr>
      <a:lvl4pPr algn="l" rtl="0" eaLnBrk="0" fontAlgn="base" hangingPunct="0">
        <a:lnSpc>
          <a:spcPct val="90000"/>
        </a:lnSpc>
        <a:spcBef>
          <a:spcPct val="0"/>
        </a:spcBef>
        <a:spcAft>
          <a:spcPct val="0"/>
        </a:spcAft>
        <a:defRPr sz="2800" b="1">
          <a:solidFill>
            <a:srgbClr val="186EC4"/>
          </a:solidFill>
          <a:latin typeface="Verdana" pitchFamily="34" charset="0"/>
        </a:defRPr>
      </a:lvl4pPr>
      <a:lvl5pPr algn="l" rtl="0" eaLnBrk="0" fontAlgn="base" hangingPunct="0">
        <a:lnSpc>
          <a:spcPct val="90000"/>
        </a:lnSpc>
        <a:spcBef>
          <a:spcPct val="0"/>
        </a:spcBef>
        <a:spcAft>
          <a:spcPct val="0"/>
        </a:spcAft>
        <a:defRPr sz="2800" b="1">
          <a:solidFill>
            <a:srgbClr val="186EC4"/>
          </a:solidFill>
          <a:latin typeface="Verdana" pitchFamily="34" charset="0"/>
        </a:defRPr>
      </a:lvl5pPr>
      <a:lvl6pPr marL="457200" algn="l" rtl="0" fontAlgn="base">
        <a:lnSpc>
          <a:spcPct val="90000"/>
        </a:lnSpc>
        <a:spcBef>
          <a:spcPct val="0"/>
        </a:spcBef>
        <a:spcAft>
          <a:spcPct val="0"/>
        </a:spcAft>
        <a:defRPr sz="2800" b="1">
          <a:solidFill>
            <a:srgbClr val="186EC4"/>
          </a:solidFill>
          <a:latin typeface="Verdana" pitchFamily="34" charset="0"/>
        </a:defRPr>
      </a:lvl6pPr>
      <a:lvl7pPr marL="914400" algn="l" rtl="0" fontAlgn="base">
        <a:lnSpc>
          <a:spcPct val="90000"/>
        </a:lnSpc>
        <a:spcBef>
          <a:spcPct val="0"/>
        </a:spcBef>
        <a:spcAft>
          <a:spcPct val="0"/>
        </a:spcAft>
        <a:defRPr sz="2800" b="1">
          <a:solidFill>
            <a:srgbClr val="186EC4"/>
          </a:solidFill>
          <a:latin typeface="Verdana" pitchFamily="34" charset="0"/>
        </a:defRPr>
      </a:lvl7pPr>
      <a:lvl8pPr marL="1371600" algn="l" rtl="0" fontAlgn="base">
        <a:lnSpc>
          <a:spcPct val="90000"/>
        </a:lnSpc>
        <a:spcBef>
          <a:spcPct val="0"/>
        </a:spcBef>
        <a:spcAft>
          <a:spcPct val="0"/>
        </a:spcAft>
        <a:defRPr sz="2800" b="1">
          <a:solidFill>
            <a:srgbClr val="186EC4"/>
          </a:solidFill>
          <a:latin typeface="Verdana" pitchFamily="34" charset="0"/>
        </a:defRPr>
      </a:lvl8pPr>
      <a:lvl9pPr marL="1828800" algn="l" rtl="0" fontAlgn="base">
        <a:lnSpc>
          <a:spcPct val="90000"/>
        </a:lnSpc>
        <a:spcBef>
          <a:spcPct val="0"/>
        </a:spcBef>
        <a:spcAft>
          <a:spcPct val="0"/>
        </a:spcAft>
        <a:defRPr sz="2800" b="1">
          <a:solidFill>
            <a:srgbClr val="186EC4"/>
          </a:solidFill>
          <a:latin typeface="Verdana" pitchFamily="34" charset="0"/>
        </a:defRPr>
      </a:lvl9pPr>
    </p:titleStyle>
    <p:bodyStyle>
      <a:lvl1pPr marL="280988" indent="-280988" algn="l" rtl="0" eaLnBrk="0" fontAlgn="base" hangingPunct="0">
        <a:lnSpc>
          <a:spcPct val="90000"/>
        </a:lnSpc>
        <a:spcBef>
          <a:spcPct val="60000"/>
        </a:spcBef>
        <a:spcAft>
          <a:spcPct val="0"/>
        </a:spcAft>
        <a:buClr>
          <a:srgbClr val="CC9900"/>
        </a:buClr>
        <a:buChar char="•"/>
        <a:defRPr sz="2200">
          <a:solidFill>
            <a:schemeClr val="tx1"/>
          </a:solidFill>
          <a:latin typeface="+mn-lt"/>
          <a:ea typeface="+mn-ea"/>
          <a:cs typeface="+mn-cs"/>
        </a:defRPr>
      </a:lvl1pPr>
      <a:lvl2pPr marL="862013" indent="-404813" algn="l" rtl="0" eaLnBrk="0" fontAlgn="base" hangingPunct="0">
        <a:lnSpc>
          <a:spcPct val="90000"/>
        </a:lnSpc>
        <a:spcBef>
          <a:spcPct val="60000"/>
        </a:spcBef>
        <a:spcAft>
          <a:spcPct val="0"/>
        </a:spcAft>
        <a:buClr>
          <a:srgbClr val="CC9900"/>
        </a:buClr>
        <a:buChar char="–"/>
        <a:defRPr sz="2200">
          <a:solidFill>
            <a:schemeClr val="tx1"/>
          </a:solidFill>
          <a:latin typeface="+mn-lt"/>
        </a:defRPr>
      </a:lvl2pPr>
      <a:lvl3pPr marL="1204913" indent="-228600" algn="l" rtl="0" eaLnBrk="0" fontAlgn="base" hangingPunct="0">
        <a:lnSpc>
          <a:spcPct val="90000"/>
        </a:lnSpc>
        <a:spcBef>
          <a:spcPct val="60000"/>
        </a:spcBef>
        <a:spcAft>
          <a:spcPct val="0"/>
        </a:spcAft>
        <a:buClr>
          <a:srgbClr val="CC9900"/>
        </a:buClr>
        <a:buChar char="•"/>
        <a:defRPr sz="2200">
          <a:solidFill>
            <a:schemeClr val="tx1"/>
          </a:solidFill>
          <a:latin typeface="+mn-lt"/>
        </a:defRPr>
      </a:lvl3pPr>
      <a:lvl4pPr marL="1600200" indent="-228600" algn="l" rtl="0" eaLnBrk="0" fontAlgn="base" hangingPunct="0">
        <a:lnSpc>
          <a:spcPct val="90000"/>
        </a:lnSpc>
        <a:spcBef>
          <a:spcPct val="60000"/>
        </a:spcBef>
        <a:spcAft>
          <a:spcPct val="0"/>
        </a:spcAft>
        <a:buClr>
          <a:srgbClr val="CC9900"/>
        </a:buClr>
        <a:buChar char="•"/>
        <a:defRPr sz="2200">
          <a:solidFill>
            <a:schemeClr val="tx1"/>
          </a:solidFill>
          <a:latin typeface="+mn-lt"/>
        </a:defRPr>
      </a:lvl4pPr>
      <a:lvl5pPr marL="2057400" indent="-228600" algn="l" rtl="0" eaLnBrk="0" fontAlgn="base" hangingPunct="0">
        <a:lnSpc>
          <a:spcPct val="90000"/>
        </a:lnSpc>
        <a:spcBef>
          <a:spcPct val="60000"/>
        </a:spcBef>
        <a:spcAft>
          <a:spcPct val="0"/>
        </a:spcAft>
        <a:buClr>
          <a:srgbClr val="CC9900"/>
        </a:buClr>
        <a:buChar char="•"/>
        <a:defRPr sz="2200">
          <a:solidFill>
            <a:schemeClr val="tx1"/>
          </a:solidFill>
          <a:latin typeface="+mn-lt"/>
        </a:defRPr>
      </a:lvl5pPr>
      <a:lvl6pPr marL="2514600" indent="-228600" algn="l" rtl="0" fontAlgn="base">
        <a:lnSpc>
          <a:spcPct val="90000"/>
        </a:lnSpc>
        <a:spcBef>
          <a:spcPct val="60000"/>
        </a:spcBef>
        <a:spcAft>
          <a:spcPct val="0"/>
        </a:spcAft>
        <a:buClr>
          <a:srgbClr val="CC9900"/>
        </a:buClr>
        <a:buChar char="•"/>
        <a:defRPr sz="2200">
          <a:solidFill>
            <a:schemeClr val="tx1"/>
          </a:solidFill>
          <a:latin typeface="+mn-lt"/>
        </a:defRPr>
      </a:lvl6pPr>
      <a:lvl7pPr marL="2971800" indent="-228600" algn="l" rtl="0" fontAlgn="base">
        <a:lnSpc>
          <a:spcPct val="90000"/>
        </a:lnSpc>
        <a:spcBef>
          <a:spcPct val="60000"/>
        </a:spcBef>
        <a:spcAft>
          <a:spcPct val="0"/>
        </a:spcAft>
        <a:buClr>
          <a:srgbClr val="CC9900"/>
        </a:buClr>
        <a:buChar char="•"/>
        <a:defRPr sz="2200">
          <a:solidFill>
            <a:schemeClr val="tx1"/>
          </a:solidFill>
          <a:latin typeface="+mn-lt"/>
        </a:defRPr>
      </a:lvl7pPr>
      <a:lvl8pPr marL="3429000" indent="-228600" algn="l" rtl="0" fontAlgn="base">
        <a:lnSpc>
          <a:spcPct val="90000"/>
        </a:lnSpc>
        <a:spcBef>
          <a:spcPct val="60000"/>
        </a:spcBef>
        <a:spcAft>
          <a:spcPct val="0"/>
        </a:spcAft>
        <a:buClr>
          <a:srgbClr val="CC9900"/>
        </a:buClr>
        <a:buChar char="•"/>
        <a:defRPr sz="2200">
          <a:solidFill>
            <a:schemeClr val="tx1"/>
          </a:solidFill>
          <a:latin typeface="+mn-lt"/>
        </a:defRPr>
      </a:lvl8pPr>
      <a:lvl9pPr marL="3886200" indent="-228600" algn="l" rtl="0" fontAlgn="base">
        <a:lnSpc>
          <a:spcPct val="90000"/>
        </a:lnSpc>
        <a:spcBef>
          <a:spcPct val="60000"/>
        </a:spcBef>
        <a:spcAft>
          <a:spcPct val="0"/>
        </a:spcAft>
        <a:buClr>
          <a:srgbClr val="CC9900"/>
        </a:buClr>
        <a:buChar char="•"/>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3"/>
          <p:cNvSpPr>
            <a:spLocks noGrp="1" noChangeArrowheads="1"/>
          </p:cNvSpPr>
          <p:nvPr>
            <p:ph type="ctrTitle"/>
          </p:nvPr>
        </p:nvSpPr>
        <p:spPr>
          <a:xfrm>
            <a:off x="1414463" y="3471863"/>
            <a:ext cx="6400800" cy="1536700"/>
          </a:xfrm>
          <a:effectLst>
            <a:outerShdw dist="17961" dir="2700000" algn="ctr" rotWithShape="0">
              <a:schemeClr val="bg2"/>
            </a:outerShdw>
          </a:effectLst>
        </p:spPr>
        <p:txBody>
          <a:bodyPr/>
          <a:lstStyle/>
          <a:p>
            <a:pPr eaLnBrk="1" hangingPunct="1"/>
            <a:r>
              <a:rPr lang="en-US" smtClean="0"/>
              <a:t>Chapter 51</a:t>
            </a:r>
            <a:br>
              <a:rPr lang="en-US" smtClean="0"/>
            </a:br>
            <a:r>
              <a:rPr lang="en-US" smtClean="0"/>
              <a:t/>
            </a:r>
            <a:br>
              <a:rPr lang="en-US" smtClean="0"/>
            </a:br>
            <a:r>
              <a:rPr lang="en-US" smtClean="0"/>
              <a:t>Management of Patients With Immunodeficiency  </a:t>
            </a:r>
          </a:p>
        </p:txBody>
      </p:sp>
      <p:sp>
        <p:nvSpPr>
          <p:cNvPr id="3075" name="Rectangle 24"/>
          <p:cNvSpPr>
            <a:spLocks noGrp="1" noChangeArrowheads="1"/>
          </p:cNvSpPr>
          <p:nvPr>
            <p:ph type="subTitle" idx="1"/>
          </p:nvPr>
        </p:nvSpPr>
        <p:spPr>
          <a:xfrm>
            <a:off x="1371600" y="5259388"/>
            <a:ext cx="6400800" cy="501650"/>
          </a:xfrm>
        </p:spPr>
        <p:txBody>
          <a:bodyPr/>
          <a:lstStyle/>
          <a:p>
            <a:pPr eaLnBrk="1" hangingPunct="1">
              <a:lnSpc>
                <a:spcPct val="70000"/>
              </a:lnSpc>
            </a:pPr>
            <a:endParaRPr lang="en-US" sz="1200" smtClean="0"/>
          </a:p>
          <a:p>
            <a:pPr eaLnBrk="1" hangingPunct="1">
              <a:lnSpc>
                <a:spcPct val="70000"/>
              </a:lnSpc>
            </a:pPr>
            <a:endParaRPr lang="en-US" sz="1200" smtClean="0"/>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0213" y="1611313"/>
            <a:ext cx="8524875" cy="830997"/>
          </a:xfrm>
        </p:spPr>
        <p:txBody>
          <a:bodyPr/>
          <a:lstStyle/>
          <a:p>
            <a:r>
              <a:rPr lang="en-US" sz="3200" i="1" dirty="0" smtClean="0">
                <a:solidFill>
                  <a:schemeClr val="tx1"/>
                </a:solidFill>
              </a:rPr>
              <a:t>Learning Objectives</a:t>
            </a:r>
            <a:r>
              <a:rPr lang="en-US" sz="3200" dirty="0" smtClean="0">
                <a:solidFill>
                  <a:schemeClr val="tx1"/>
                </a:solidFill>
              </a:rPr>
              <a:t/>
            </a:r>
            <a:br>
              <a:rPr lang="en-US" sz="3200" dirty="0" smtClean="0">
                <a:solidFill>
                  <a:schemeClr val="tx1"/>
                </a:solidFill>
              </a:rPr>
            </a:br>
            <a:endParaRPr lang="en-US" dirty="0"/>
          </a:p>
        </p:txBody>
      </p:sp>
      <p:sp>
        <p:nvSpPr>
          <p:cNvPr id="3" name="Content Placeholder 2"/>
          <p:cNvSpPr>
            <a:spLocks noGrp="1"/>
          </p:cNvSpPr>
          <p:nvPr>
            <p:ph idx="1"/>
          </p:nvPr>
        </p:nvSpPr>
        <p:spPr/>
        <p:txBody>
          <a:bodyPr/>
          <a:lstStyle/>
          <a:p>
            <a:r>
              <a:rPr lang="en-US" sz="2000" dirty="0" smtClean="0">
                <a:solidFill>
                  <a:schemeClr val="tx1"/>
                </a:solidFill>
                <a:latin typeface="+mn-lt"/>
                <a:ea typeface="+mn-ea"/>
                <a:cs typeface="+mn-cs"/>
              </a:rPr>
              <a:t>Describe the modes of transmission of HIV infection and prevention strategies.</a:t>
            </a:r>
          </a:p>
          <a:p>
            <a:r>
              <a:rPr lang="en-US" sz="2000" dirty="0" smtClean="0">
                <a:solidFill>
                  <a:schemeClr val="tx1"/>
                </a:solidFill>
                <a:latin typeface="+mn-lt"/>
                <a:ea typeface="+mn-ea"/>
                <a:cs typeface="+mn-cs"/>
              </a:rPr>
              <a:t>Describe the host/HIV interaction during primary infection.</a:t>
            </a:r>
          </a:p>
          <a:p>
            <a:r>
              <a:rPr lang="en-US" sz="2000" dirty="0" smtClean="0">
                <a:solidFill>
                  <a:schemeClr val="tx1"/>
                </a:solidFill>
                <a:latin typeface="+mn-lt"/>
                <a:ea typeface="+mn-ea"/>
                <a:cs typeface="+mn-cs"/>
              </a:rPr>
              <a:t>Explain the pathophysiology associated with the clinical manifestations of HIV/AIDS.</a:t>
            </a:r>
          </a:p>
          <a:p>
            <a:r>
              <a:rPr lang="en-US" sz="2000" dirty="0" smtClean="0">
                <a:solidFill>
                  <a:schemeClr val="tx1"/>
                </a:solidFill>
                <a:latin typeface="+mn-lt"/>
                <a:ea typeface="+mn-ea"/>
                <a:cs typeface="+mn-cs"/>
              </a:rPr>
              <a:t>Describe the clinical management of patients with HIV/AIDS.</a:t>
            </a:r>
          </a:p>
          <a:p>
            <a:r>
              <a:rPr lang="en-US" sz="2000" dirty="0" smtClean="0">
                <a:solidFill>
                  <a:schemeClr val="tx1"/>
                </a:solidFill>
                <a:latin typeface="+mn-lt"/>
                <a:ea typeface="+mn-ea"/>
                <a:cs typeface="+mn-cs"/>
              </a:rPr>
              <a:t>Discuss the nursing interventions appropriate for patients with HIV/AIDS.</a:t>
            </a:r>
          </a:p>
          <a:p>
            <a:r>
              <a:rPr lang="en-US" sz="2000" dirty="0" smtClean="0">
                <a:solidFill>
                  <a:schemeClr val="tx1"/>
                </a:solidFill>
                <a:latin typeface="+mn-lt"/>
                <a:ea typeface="+mn-ea"/>
                <a:cs typeface="+mn-cs"/>
              </a:rPr>
              <a:t>Use the nursing process as a framework for care of the patient with HIV/AIDS.</a:t>
            </a:r>
          </a:p>
          <a:p>
            <a:pPr>
              <a:buNone/>
            </a:pPr>
            <a:r>
              <a:rPr lang="en-US" sz="2000" dirty="0" smtClean="0">
                <a:solidFill>
                  <a:schemeClr val="tx1"/>
                </a:solidFill>
                <a:latin typeface="+mn-lt"/>
                <a:ea typeface="+mn-ea"/>
                <a:cs typeface="+mn-cs"/>
              </a:rPr>
              <a:t> </a:t>
            </a:r>
          </a:p>
          <a:p>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5938" name="Rectangle 2"/>
          <p:cNvSpPr>
            <a:spLocks noGrp="1" noChangeArrowheads="1"/>
          </p:cNvSpPr>
          <p:nvPr>
            <p:ph type="title"/>
          </p:nvPr>
        </p:nvSpPr>
        <p:spPr>
          <a:xfrm>
            <a:off x="430213" y="1616075"/>
            <a:ext cx="8524875" cy="384175"/>
          </a:xfrm>
        </p:spPr>
        <p:txBody>
          <a:bodyPr/>
          <a:lstStyle/>
          <a:p>
            <a:pPr eaLnBrk="1" hangingPunct="1">
              <a:defRPr/>
            </a:pPr>
            <a:r>
              <a:rPr lang="en-US" dirty="0" smtClean="0"/>
              <a:t>Transmission of HIV</a:t>
            </a:r>
          </a:p>
        </p:txBody>
      </p:sp>
      <p:sp>
        <p:nvSpPr>
          <p:cNvPr id="4099" name="Rectangle 3"/>
          <p:cNvSpPr>
            <a:spLocks noGrp="1" noChangeArrowheads="1"/>
          </p:cNvSpPr>
          <p:nvPr>
            <p:ph type="body" idx="1"/>
          </p:nvPr>
        </p:nvSpPr>
        <p:spPr/>
        <p:txBody>
          <a:bodyPr/>
          <a:lstStyle/>
          <a:p>
            <a:pPr eaLnBrk="1" hangingPunct="1"/>
            <a:r>
              <a:rPr lang="en-US" smtClean="0"/>
              <a:t>Transmitted by body fluids containing HIV or infected CD4 lymphocytes</a:t>
            </a:r>
          </a:p>
          <a:p>
            <a:pPr lvl="1" eaLnBrk="1" hangingPunct="1"/>
            <a:r>
              <a:rPr lang="en-US" smtClean="0"/>
              <a:t>Blood, seminal fluid, vaginal secretions, amniotic fluid, and breast milk</a:t>
            </a:r>
          </a:p>
          <a:p>
            <a:pPr lvl="1" eaLnBrk="1" hangingPunct="1"/>
            <a:r>
              <a:rPr lang="en-US" smtClean="0"/>
              <a:t>Most prenatal infections occur during delivery</a:t>
            </a:r>
          </a:p>
          <a:p>
            <a:pPr eaLnBrk="1" hangingPunct="1"/>
            <a:r>
              <a:rPr lang="en-US" smtClean="0"/>
              <a:t>Casual contact does not cause transmission</a:t>
            </a:r>
          </a:p>
          <a:p>
            <a:pPr eaLnBrk="1" hangingPunct="1"/>
            <a:r>
              <a:rPr lang="en-US" smtClean="0"/>
              <a:t>Breaks in skin or mucosa increase risk </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986" name="Rectangle 2"/>
          <p:cNvSpPr>
            <a:spLocks noGrp="1" noChangeArrowheads="1"/>
          </p:cNvSpPr>
          <p:nvPr>
            <p:ph type="title"/>
          </p:nvPr>
        </p:nvSpPr>
        <p:spPr>
          <a:xfrm>
            <a:off x="430213" y="1616075"/>
            <a:ext cx="8524875" cy="384175"/>
          </a:xfrm>
        </p:spPr>
        <p:txBody>
          <a:bodyPr/>
          <a:lstStyle/>
          <a:p>
            <a:pPr eaLnBrk="1" hangingPunct="1">
              <a:defRPr/>
            </a:pPr>
            <a:r>
              <a:rPr lang="en-US" dirty="0" smtClean="0"/>
              <a:t>High-Risk Behaviors</a:t>
            </a:r>
          </a:p>
        </p:txBody>
      </p:sp>
      <p:sp>
        <p:nvSpPr>
          <p:cNvPr id="5123" name="Rectangle 3"/>
          <p:cNvSpPr>
            <a:spLocks noGrp="1" noChangeArrowheads="1"/>
          </p:cNvSpPr>
          <p:nvPr>
            <p:ph type="body" idx="1"/>
          </p:nvPr>
        </p:nvSpPr>
        <p:spPr/>
        <p:txBody>
          <a:bodyPr/>
          <a:lstStyle/>
          <a:p>
            <a:pPr eaLnBrk="1" hangingPunct="1"/>
            <a:r>
              <a:rPr lang="en-US" smtClean="0"/>
              <a:t>Sharing infected injection equipment</a:t>
            </a:r>
          </a:p>
          <a:p>
            <a:pPr eaLnBrk="1" hangingPunct="1"/>
            <a:r>
              <a:rPr lang="en-US" smtClean="0"/>
              <a:t>Having sexual relations with infected individuals</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dirty="0" smtClean="0"/>
              <a:t>Question</a:t>
            </a:r>
          </a:p>
        </p:txBody>
      </p:sp>
      <p:sp>
        <p:nvSpPr>
          <p:cNvPr id="6147" name="Content Placeholder 2"/>
          <p:cNvSpPr>
            <a:spLocks noGrp="1"/>
          </p:cNvSpPr>
          <p:nvPr>
            <p:ph idx="1"/>
          </p:nvPr>
        </p:nvSpPr>
        <p:spPr/>
        <p:txBody>
          <a:bodyPr/>
          <a:lstStyle/>
          <a:p>
            <a:pPr eaLnBrk="1" hangingPunct="1">
              <a:buFontTx/>
              <a:buNone/>
            </a:pPr>
            <a:r>
              <a:rPr lang="en-US" smtClean="0"/>
              <a:t>Is the following statement True or False?</a:t>
            </a:r>
          </a:p>
          <a:p>
            <a:pPr eaLnBrk="1" hangingPunct="1">
              <a:buFontTx/>
              <a:buNone/>
            </a:pPr>
            <a:endParaRPr lang="en-US" smtClean="0"/>
          </a:p>
          <a:p>
            <a:pPr eaLnBrk="1" hangingPunct="1">
              <a:buFontTx/>
              <a:buNone/>
            </a:pPr>
            <a:r>
              <a:rPr lang="en-US" smtClean="0"/>
              <a:t>The major means of HIV transmission are unprotected sex and the sharing of injection drug use equipment.</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dirty="0" smtClean="0"/>
              <a:t>Answer</a:t>
            </a:r>
          </a:p>
        </p:txBody>
      </p:sp>
      <p:sp>
        <p:nvSpPr>
          <p:cNvPr id="7171" name="Content Placeholder 2"/>
          <p:cNvSpPr>
            <a:spLocks noGrp="1"/>
          </p:cNvSpPr>
          <p:nvPr>
            <p:ph idx="1"/>
          </p:nvPr>
        </p:nvSpPr>
        <p:spPr/>
        <p:txBody>
          <a:bodyPr/>
          <a:lstStyle/>
          <a:p>
            <a:pPr eaLnBrk="1" hangingPunct="1">
              <a:buFontTx/>
              <a:buNone/>
            </a:pPr>
            <a:r>
              <a:rPr lang="en-US" smtClean="0"/>
              <a:t>True</a:t>
            </a:r>
          </a:p>
          <a:p>
            <a:pPr eaLnBrk="1" hangingPunct="1">
              <a:buFontTx/>
              <a:buNone/>
            </a:pPr>
            <a:endParaRPr lang="en-US" smtClean="0"/>
          </a:p>
          <a:p>
            <a:pPr eaLnBrk="1" hangingPunct="1">
              <a:buFontTx/>
              <a:buNone/>
            </a:pPr>
            <a:r>
              <a:rPr lang="en-US" smtClean="0"/>
              <a:t>The major means of HIV transmission are unprotected sex and the sharing of injection drug use equipment.</a:t>
            </a:r>
          </a:p>
          <a:p>
            <a:pPr eaLnBrk="1" hangingPunct="1">
              <a:buFontTx/>
              <a:buNone/>
            </a:pPr>
            <a:endParaRPr lang="en-US"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62" name="Rectangle 2"/>
          <p:cNvSpPr>
            <a:spLocks noGrp="1" noChangeArrowheads="1"/>
          </p:cNvSpPr>
          <p:nvPr>
            <p:ph type="title"/>
          </p:nvPr>
        </p:nvSpPr>
        <p:spPr>
          <a:xfrm>
            <a:off x="430213" y="1616075"/>
            <a:ext cx="8524875" cy="384175"/>
          </a:xfrm>
        </p:spPr>
        <p:txBody>
          <a:bodyPr/>
          <a:lstStyle/>
          <a:p>
            <a:pPr eaLnBrk="1" hangingPunct="1">
              <a:defRPr/>
            </a:pPr>
            <a:r>
              <a:rPr lang="en-US" dirty="0" smtClean="0"/>
              <a:t>Prevention</a:t>
            </a:r>
          </a:p>
        </p:txBody>
      </p:sp>
      <p:sp>
        <p:nvSpPr>
          <p:cNvPr id="8195" name="Rectangle 3"/>
          <p:cNvSpPr>
            <a:spLocks noGrp="1" noChangeArrowheads="1"/>
          </p:cNvSpPr>
          <p:nvPr>
            <p:ph type="body" idx="1"/>
          </p:nvPr>
        </p:nvSpPr>
        <p:spPr/>
        <p:txBody>
          <a:bodyPr/>
          <a:lstStyle/>
          <a:p>
            <a:pPr eaLnBrk="1" hangingPunct="1">
              <a:lnSpc>
                <a:spcPct val="80000"/>
              </a:lnSpc>
            </a:pPr>
            <a:r>
              <a:rPr lang="en-US" smtClean="0"/>
              <a:t>Standard precautions</a:t>
            </a:r>
            <a:endParaRPr lang="en-US" b="1" smtClean="0"/>
          </a:p>
          <a:p>
            <a:pPr eaLnBrk="1" hangingPunct="1">
              <a:lnSpc>
                <a:spcPct val="80000"/>
              </a:lnSpc>
            </a:pPr>
            <a:r>
              <a:rPr lang="en-US" smtClean="0"/>
              <a:t>Safer sex practices and safer behaviors</a:t>
            </a:r>
          </a:p>
          <a:p>
            <a:pPr lvl="1" eaLnBrk="1" hangingPunct="1">
              <a:lnSpc>
                <a:spcPct val="80000"/>
              </a:lnSpc>
            </a:pPr>
            <a:r>
              <a:rPr lang="en-US" smtClean="0"/>
              <a:t>Abstain from sharing sexual fluids</a:t>
            </a:r>
          </a:p>
          <a:p>
            <a:pPr lvl="1" eaLnBrk="1" hangingPunct="1">
              <a:lnSpc>
                <a:spcPct val="80000"/>
              </a:lnSpc>
            </a:pPr>
            <a:r>
              <a:rPr lang="en-US" smtClean="0"/>
              <a:t>Reduce the number of sexual partners to one</a:t>
            </a:r>
          </a:p>
          <a:p>
            <a:pPr lvl="1" eaLnBrk="1" hangingPunct="1">
              <a:lnSpc>
                <a:spcPct val="80000"/>
              </a:lnSpc>
            </a:pPr>
            <a:r>
              <a:rPr lang="en-US" smtClean="0"/>
              <a:t>Always use latex condoms; if allergic to latex, use non-latex condoms</a:t>
            </a:r>
          </a:p>
          <a:p>
            <a:pPr eaLnBrk="1" hangingPunct="1">
              <a:lnSpc>
                <a:spcPct val="80000"/>
              </a:lnSpc>
            </a:pPr>
            <a:r>
              <a:rPr lang="en-US" smtClean="0"/>
              <a:t>Do not share drug injection equipment</a:t>
            </a:r>
          </a:p>
          <a:p>
            <a:pPr eaLnBrk="1" hangingPunct="1">
              <a:lnSpc>
                <a:spcPct val="80000"/>
              </a:lnSpc>
            </a:pPr>
            <a:r>
              <a:rPr lang="en-US" smtClean="0"/>
              <a:t>Blood screening and treatment of blood products </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dirty="0" smtClean="0"/>
              <a:t>HIV Life Cycle</a:t>
            </a:r>
          </a:p>
        </p:txBody>
      </p:sp>
      <p:sp>
        <p:nvSpPr>
          <p:cNvPr id="9219" name="Content Placeholder 2"/>
          <p:cNvSpPr>
            <a:spLocks noGrp="1"/>
          </p:cNvSpPr>
          <p:nvPr>
            <p:ph idx="1"/>
          </p:nvPr>
        </p:nvSpPr>
        <p:spPr>
          <a:xfrm>
            <a:off x="330200" y="2066925"/>
            <a:ext cx="8613775" cy="4279900"/>
          </a:xfrm>
        </p:spPr>
        <p:txBody>
          <a:bodyPr/>
          <a:lstStyle/>
          <a:p>
            <a:pPr eaLnBrk="1" hangingPunct="1"/>
            <a:r>
              <a:rPr lang="en-US" smtClean="0"/>
              <a:t>Attachment</a:t>
            </a:r>
          </a:p>
          <a:p>
            <a:pPr eaLnBrk="1" hangingPunct="1"/>
            <a:r>
              <a:rPr lang="en-US" smtClean="0"/>
              <a:t>Uncoating</a:t>
            </a:r>
          </a:p>
          <a:p>
            <a:pPr eaLnBrk="1" hangingPunct="1"/>
            <a:r>
              <a:rPr lang="en-US" smtClean="0"/>
              <a:t>DNA synthesis</a:t>
            </a:r>
          </a:p>
          <a:p>
            <a:pPr eaLnBrk="1" hangingPunct="1"/>
            <a:r>
              <a:rPr lang="en-US" smtClean="0"/>
              <a:t>Integration</a:t>
            </a:r>
          </a:p>
          <a:p>
            <a:pPr eaLnBrk="1" hangingPunct="1"/>
            <a:r>
              <a:rPr lang="en-US" smtClean="0"/>
              <a:t>Transcription</a:t>
            </a:r>
          </a:p>
          <a:p>
            <a:pPr eaLnBrk="1" hangingPunct="1"/>
            <a:r>
              <a:rPr lang="en-US" smtClean="0"/>
              <a:t>Translation</a:t>
            </a:r>
          </a:p>
          <a:p>
            <a:pPr eaLnBrk="1" hangingPunct="1"/>
            <a:r>
              <a:rPr lang="en-US" smtClean="0"/>
              <a:t>Cleavage</a:t>
            </a:r>
          </a:p>
          <a:p>
            <a:pPr eaLnBrk="1" hangingPunct="1"/>
            <a:r>
              <a:rPr lang="en-US" smtClean="0"/>
              <a:t>Budding</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9010" name="Rectangle 2"/>
          <p:cNvSpPr>
            <a:spLocks noGrp="1" noChangeArrowheads="1"/>
          </p:cNvSpPr>
          <p:nvPr>
            <p:ph type="title"/>
          </p:nvPr>
        </p:nvSpPr>
        <p:spPr>
          <a:xfrm>
            <a:off x="430213" y="1260475"/>
            <a:ext cx="8524875" cy="384175"/>
          </a:xfrm>
        </p:spPr>
        <p:txBody>
          <a:bodyPr/>
          <a:lstStyle/>
          <a:p>
            <a:pPr eaLnBrk="1" hangingPunct="1">
              <a:defRPr/>
            </a:pPr>
            <a:r>
              <a:rPr lang="en-US" dirty="0" smtClean="0"/>
              <a:t>Structure of HIV-1</a:t>
            </a:r>
          </a:p>
        </p:txBody>
      </p:sp>
      <p:pic>
        <p:nvPicPr>
          <p:cNvPr id="10243" name="Picture 5" descr="E:\Suvarna\Connection\CD\Smeltzer IRDVD\Input\Images from VT\Image\jpg\jpg chap 37 to 72\figure_52-1banner.jpg"/>
          <p:cNvPicPr>
            <a:picLocks noChangeAspect="1" noChangeArrowheads="1"/>
          </p:cNvPicPr>
          <p:nvPr/>
        </p:nvPicPr>
        <p:blipFill>
          <a:blip r:embed="rId2"/>
          <a:srcRect/>
          <a:stretch>
            <a:fillRect/>
          </a:stretch>
        </p:blipFill>
        <p:spPr bwMode="auto">
          <a:xfrm>
            <a:off x="1490663" y="1865313"/>
            <a:ext cx="6162675" cy="712787"/>
          </a:xfrm>
          <a:prstGeom prst="rect">
            <a:avLst/>
          </a:prstGeom>
          <a:noFill/>
          <a:ln w="9525">
            <a:noFill/>
            <a:miter lim="800000"/>
            <a:headEnd/>
            <a:tailEnd/>
          </a:ln>
        </p:spPr>
      </p:pic>
      <p:pic>
        <p:nvPicPr>
          <p:cNvPr id="10244" name="Picture 6" descr="E:\Suvarna\Connection\CD\Smeltzer IRDVD\Input\Images from VT\Image\jpg\jpg chap 37 to 72\figure_52-1A.jpg"/>
          <p:cNvPicPr>
            <a:picLocks noChangeAspect="1" noChangeArrowheads="1"/>
          </p:cNvPicPr>
          <p:nvPr/>
        </p:nvPicPr>
        <p:blipFill>
          <a:blip r:embed="rId3"/>
          <a:srcRect/>
          <a:stretch>
            <a:fillRect/>
          </a:stretch>
        </p:blipFill>
        <p:spPr bwMode="auto">
          <a:xfrm>
            <a:off x="2819400" y="2852738"/>
            <a:ext cx="3505200" cy="34607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0034" name="Rectangle 2"/>
          <p:cNvSpPr>
            <a:spLocks noGrp="1" noChangeArrowheads="1"/>
          </p:cNvSpPr>
          <p:nvPr>
            <p:ph type="title"/>
          </p:nvPr>
        </p:nvSpPr>
        <p:spPr>
          <a:xfrm>
            <a:off x="430213" y="1235075"/>
            <a:ext cx="8524875" cy="384175"/>
          </a:xfrm>
        </p:spPr>
        <p:txBody>
          <a:bodyPr/>
          <a:lstStyle/>
          <a:p>
            <a:pPr eaLnBrk="1" hangingPunct="1">
              <a:defRPr/>
            </a:pPr>
            <a:r>
              <a:rPr lang="en-US" dirty="0" smtClean="0"/>
              <a:t>Life Cycle of HIV-1</a:t>
            </a:r>
          </a:p>
        </p:txBody>
      </p:sp>
      <p:pic>
        <p:nvPicPr>
          <p:cNvPr id="11267" name="Picture 5" descr="E:\Suvarna\Connection\CD\Smeltzer IRDVD\Input\Images from VT\Image\jpg\jpg chap 37 to 72\figure_52-1banner.jpg"/>
          <p:cNvPicPr>
            <a:picLocks noChangeAspect="1" noChangeArrowheads="1"/>
          </p:cNvPicPr>
          <p:nvPr/>
        </p:nvPicPr>
        <p:blipFill>
          <a:blip r:embed="rId2"/>
          <a:srcRect/>
          <a:stretch>
            <a:fillRect/>
          </a:stretch>
        </p:blipFill>
        <p:spPr bwMode="auto">
          <a:xfrm>
            <a:off x="1490663" y="1776413"/>
            <a:ext cx="6162675" cy="712787"/>
          </a:xfrm>
          <a:prstGeom prst="rect">
            <a:avLst/>
          </a:prstGeom>
          <a:noFill/>
          <a:ln w="9525">
            <a:noFill/>
            <a:miter lim="800000"/>
            <a:headEnd/>
            <a:tailEnd/>
          </a:ln>
        </p:spPr>
      </p:pic>
      <p:pic>
        <p:nvPicPr>
          <p:cNvPr id="11268" name="Picture 6" descr="E:\Suvarna\Connection\CD\Smeltzer IRDVD\Input\Images from VT\Image\jpg\jpg chap 37 to 72\figure_52-1B.jpg"/>
          <p:cNvPicPr>
            <a:picLocks noChangeAspect="1" noChangeArrowheads="1"/>
          </p:cNvPicPr>
          <p:nvPr/>
        </p:nvPicPr>
        <p:blipFill>
          <a:blip r:embed="rId3"/>
          <a:srcRect/>
          <a:stretch>
            <a:fillRect/>
          </a:stretch>
        </p:blipFill>
        <p:spPr bwMode="auto">
          <a:xfrm>
            <a:off x="3141663" y="2743200"/>
            <a:ext cx="2857500" cy="3581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2082" name="Rectangle 2"/>
          <p:cNvSpPr>
            <a:spLocks noGrp="1" noChangeArrowheads="1"/>
          </p:cNvSpPr>
          <p:nvPr>
            <p:ph type="title"/>
          </p:nvPr>
        </p:nvSpPr>
        <p:spPr>
          <a:xfrm>
            <a:off x="430213" y="1616075"/>
            <a:ext cx="8524875" cy="384175"/>
          </a:xfrm>
        </p:spPr>
        <p:txBody>
          <a:bodyPr/>
          <a:lstStyle/>
          <a:p>
            <a:pPr eaLnBrk="1" hangingPunct="1">
              <a:defRPr/>
            </a:pPr>
            <a:r>
              <a:rPr lang="en-US" dirty="0" smtClean="0"/>
              <a:t>Stages of HIV Disease</a:t>
            </a:r>
          </a:p>
        </p:txBody>
      </p:sp>
      <p:sp>
        <p:nvSpPr>
          <p:cNvPr id="12291" name="Rectangle 3"/>
          <p:cNvSpPr>
            <a:spLocks noGrp="1" noChangeArrowheads="1"/>
          </p:cNvSpPr>
          <p:nvPr>
            <p:ph type="body" idx="1"/>
          </p:nvPr>
        </p:nvSpPr>
        <p:spPr/>
        <p:txBody>
          <a:bodyPr/>
          <a:lstStyle/>
          <a:p>
            <a:pPr eaLnBrk="1" hangingPunct="1"/>
            <a:r>
              <a:rPr lang="en-US" smtClean="0"/>
              <a:t>Primary infection</a:t>
            </a:r>
          </a:p>
          <a:p>
            <a:pPr eaLnBrk="1" hangingPunct="1"/>
            <a:r>
              <a:rPr lang="en-US" smtClean="0"/>
              <a:t>HIV asymptomatic</a:t>
            </a:r>
          </a:p>
          <a:p>
            <a:pPr eaLnBrk="1" hangingPunct="1"/>
            <a:r>
              <a:rPr lang="en-US" smtClean="0"/>
              <a:t>HIV symptomatic</a:t>
            </a:r>
          </a:p>
          <a:p>
            <a:pPr eaLnBrk="1" hangingPunct="1"/>
            <a:r>
              <a:rPr lang="en-US" smtClean="0"/>
              <a:t>AIDS</a:t>
            </a:r>
          </a:p>
          <a:p>
            <a:pPr eaLnBrk="1" hangingPunct="1"/>
            <a:endParaRPr lang="en-US"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0213" y="1611313"/>
            <a:ext cx="8524875" cy="830997"/>
          </a:xfrm>
        </p:spPr>
        <p:txBody>
          <a:bodyPr/>
          <a:lstStyle/>
          <a:p>
            <a:r>
              <a:rPr lang="en-US" sz="3200" i="1" dirty="0" smtClean="0">
                <a:solidFill>
                  <a:schemeClr val="tx1"/>
                </a:solidFill>
              </a:rPr>
              <a:t>Learning Objectives</a:t>
            </a:r>
            <a:r>
              <a:rPr lang="en-US" sz="3200" dirty="0" smtClean="0">
                <a:solidFill>
                  <a:schemeClr val="tx1"/>
                </a:solidFill>
              </a:rPr>
              <a:t/>
            </a:r>
            <a:br>
              <a:rPr lang="en-US" sz="3200" dirty="0" smtClean="0">
                <a:solidFill>
                  <a:schemeClr val="tx1"/>
                </a:solidFill>
              </a:rPr>
            </a:br>
            <a:endParaRPr lang="en-US" dirty="0"/>
          </a:p>
        </p:txBody>
      </p:sp>
      <p:sp>
        <p:nvSpPr>
          <p:cNvPr id="3" name="Content Placeholder 2"/>
          <p:cNvSpPr>
            <a:spLocks noGrp="1"/>
          </p:cNvSpPr>
          <p:nvPr>
            <p:ph idx="1"/>
          </p:nvPr>
        </p:nvSpPr>
        <p:spPr/>
        <p:txBody>
          <a:bodyPr/>
          <a:lstStyle/>
          <a:p>
            <a:r>
              <a:rPr lang="en-US" dirty="0" smtClean="0">
                <a:solidFill>
                  <a:schemeClr val="tx1"/>
                </a:solidFill>
                <a:latin typeface="+mn-lt"/>
                <a:ea typeface="+mn-ea"/>
                <a:cs typeface="+mn-cs"/>
              </a:rPr>
              <a:t>Compare the different types of primary immunodeficiency disorders and their causes, clinical manifestations, potential complications, and treatment modalities.</a:t>
            </a:r>
          </a:p>
          <a:p>
            <a:r>
              <a:rPr lang="en-US" dirty="0" smtClean="0">
                <a:solidFill>
                  <a:schemeClr val="tx1"/>
                </a:solidFill>
                <a:latin typeface="+mn-lt"/>
                <a:ea typeface="+mn-ea"/>
                <a:cs typeface="+mn-cs"/>
              </a:rPr>
              <a:t>Describe the nursing management of the patient with an immunodeficiency.</a:t>
            </a:r>
          </a:p>
          <a:p>
            <a:r>
              <a:rPr lang="en-US" dirty="0" smtClean="0">
                <a:solidFill>
                  <a:schemeClr val="tx1"/>
                </a:solidFill>
                <a:latin typeface="+mn-lt"/>
                <a:ea typeface="+mn-ea"/>
                <a:cs typeface="+mn-cs"/>
              </a:rPr>
              <a:t>Identify the essential teaching needs for a patient with an immunodeficiency.</a:t>
            </a:r>
          </a:p>
          <a:p>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1058" name="Rectangle 2"/>
          <p:cNvSpPr>
            <a:spLocks noGrp="1" noChangeArrowheads="1"/>
          </p:cNvSpPr>
          <p:nvPr>
            <p:ph type="title"/>
          </p:nvPr>
        </p:nvSpPr>
        <p:spPr>
          <a:xfrm>
            <a:off x="430213" y="1616075"/>
            <a:ext cx="8524875" cy="384175"/>
          </a:xfrm>
        </p:spPr>
        <p:txBody>
          <a:bodyPr/>
          <a:lstStyle/>
          <a:p>
            <a:pPr eaLnBrk="1" hangingPunct="1">
              <a:defRPr/>
            </a:pPr>
            <a:r>
              <a:rPr lang="en-US" dirty="0" smtClean="0"/>
              <a:t>Primary Infection</a:t>
            </a:r>
          </a:p>
        </p:txBody>
      </p:sp>
      <p:sp>
        <p:nvSpPr>
          <p:cNvPr id="13315" name="Rectangle 3"/>
          <p:cNvSpPr>
            <a:spLocks noGrp="1" noChangeArrowheads="1"/>
          </p:cNvSpPr>
          <p:nvPr>
            <p:ph type="body" idx="1"/>
          </p:nvPr>
        </p:nvSpPr>
        <p:spPr/>
        <p:txBody>
          <a:bodyPr/>
          <a:lstStyle/>
          <a:p>
            <a:pPr eaLnBrk="1" hangingPunct="1"/>
            <a:r>
              <a:rPr lang="en-US" smtClean="0"/>
              <a:t>AKA acute HIV infection/acute HIV syndrome</a:t>
            </a:r>
          </a:p>
          <a:p>
            <a:pPr eaLnBrk="1" hangingPunct="1"/>
            <a:r>
              <a:rPr lang="en-US" smtClean="0"/>
              <a:t>Part of CDC category A</a:t>
            </a:r>
          </a:p>
          <a:p>
            <a:pPr eaLnBrk="1" hangingPunct="1"/>
            <a:r>
              <a:rPr lang="en-US" smtClean="0"/>
              <a:t>Symptoms: none to flu-like syndrome</a:t>
            </a:r>
          </a:p>
          <a:p>
            <a:pPr eaLnBrk="1" hangingPunct="1"/>
            <a:r>
              <a:rPr lang="en-US" smtClean="0"/>
              <a:t>Window period: lack of HIV antibodies</a:t>
            </a:r>
          </a:p>
          <a:p>
            <a:pPr eaLnBrk="1" hangingPunct="1"/>
            <a:r>
              <a:rPr lang="en-US" smtClean="0"/>
              <a:t>Period of rapid viral replication and dissemination through the body</a:t>
            </a:r>
          </a:p>
          <a:p>
            <a:pPr eaLnBrk="1" hangingPunct="1"/>
            <a:r>
              <a:rPr lang="en-US" smtClean="0"/>
              <a:t>Viral set point: balance between amount of HIV and the immune response </a:t>
            </a:r>
          </a:p>
          <a:p>
            <a:pPr eaLnBrk="1" hangingPunct="1"/>
            <a:endParaRPr lang="en-US"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3106" name="Rectangle 2"/>
          <p:cNvSpPr>
            <a:spLocks noGrp="1" noChangeArrowheads="1"/>
          </p:cNvSpPr>
          <p:nvPr>
            <p:ph type="title"/>
          </p:nvPr>
        </p:nvSpPr>
        <p:spPr>
          <a:xfrm>
            <a:off x="430213" y="1616075"/>
            <a:ext cx="8524875" cy="384175"/>
          </a:xfrm>
        </p:spPr>
        <p:txBody>
          <a:bodyPr/>
          <a:lstStyle/>
          <a:p>
            <a:pPr eaLnBrk="1" hangingPunct="1">
              <a:defRPr/>
            </a:pPr>
            <a:r>
              <a:rPr lang="en-US" dirty="0" smtClean="0"/>
              <a:t>HIV Asymptomatic</a:t>
            </a:r>
          </a:p>
        </p:txBody>
      </p:sp>
      <p:sp>
        <p:nvSpPr>
          <p:cNvPr id="14339" name="Rectangle 3"/>
          <p:cNvSpPr>
            <a:spLocks noGrp="1" noChangeArrowheads="1"/>
          </p:cNvSpPr>
          <p:nvPr>
            <p:ph type="body" idx="1"/>
          </p:nvPr>
        </p:nvSpPr>
        <p:spPr/>
        <p:txBody>
          <a:bodyPr/>
          <a:lstStyle/>
          <a:p>
            <a:pPr eaLnBrk="1" hangingPunct="1"/>
            <a:r>
              <a:rPr lang="en-US" smtClean="0"/>
              <a:t>CDC category A</a:t>
            </a:r>
          </a:p>
          <a:p>
            <a:pPr eaLnBrk="1" hangingPunct="1"/>
            <a:r>
              <a:rPr lang="en-US" smtClean="0"/>
              <a:t>More than 500 CD4+ T lymphpocytes/mm</a:t>
            </a:r>
            <a:r>
              <a:rPr lang="en-US" baseline="30000" smtClean="0"/>
              <a:t>3</a:t>
            </a:r>
            <a:r>
              <a:rPr lang="en-US" smtClean="0"/>
              <a:t> </a:t>
            </a:r>
          </a:p>
          <a:p>
            <a:pPr eaLnBrk="1" hangingPunct="1"/>
            <a:r>
              <a:rPr lang="en-US" smtClean="0"/>
              <a:t>Upon reaching the viral set point, chronic asymptomatic state begins</a:t>
            </a:r>
          </a:p>
          <a:p>
            <a:pPr eaLnBrk="1" hangingPunct="1"/>
            <a:r>
              <a:rPr lang="en-US" smtClean="0"/>
              <a:t>Body has sufficient immune response to defend against pathogens</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4130" name="Rectangle 2"/>
          <p:cNvSpPr>
            <a:spLocks noGrp="1" noChangeArrowheads="1"/>
          </p:cNvSpPr>
          <p:nvPr>
            <p:ph type="title"/>
          </p:nvPr>
        </p:nvSpPr>
        <p:spPr>
          <a:xfrm>
            <a:off x="430213" y="1616075"/>
            <a:ext cx="8524875" cy="384175"/>
          </a:xfrm>
        </p:spPr>
        <p:txBody>
          <a:bodyPr/>
          <a:lstStyle/>
          <a:p>
            <a:pPr eaLnBrk="1" hangingPunct="1">
              <a:defRPr/>
            </a:pPr>
            <a:r>
              <a:rPr lang="en-US" dirty="0" smtClean="0"/>
              <a:t>HIV Symptomatic</a:t>
            </a:r>
          </a:p>
        </p:txBody>
      </p:sp>
      <p:sp>
        <p:nvSpPr>
          <p:cNvPr id="15363" name="Rectangle 3"/>
          <p:cNvSpPr>
            <a:spLocks noGrp="1" noChangeArrowheads="1"/>
          </p:cNvSpPr>
          <p:nvPr>
            <p:ph type="body" idx="1"/>
          </p:nvPr>
        </p:nvSpPr>
        <p:spPr/>
        <p:txBody>
          <a:bodyPr/>
          <a:lstStyle/>
          <a:p>
            <a:pPr eaLnBrk="1" hangingPunct="1"/>
            <a:r>
              <a:rPr lang="en-US" smtClean="0"/>
              <a:t>CDC category B</a:t>
            </a:r>
          </a:p>
          <a:p>
            <a:pPr eaLnBrk="1" hangingPunct="1"/>
            <a:r>
              <a:rPr lang="en-US" smtClean="0"/>
              <a:t>200–499 CD4+ lymphpocytes/mm</a:t>
            </a:r>
            <a:r>
              <a:rPr lang="en-US" baseline="30000" smtClean="0"/>
              <a:t>3 </a:t>
            </a:r>
          </a:p>
          <a:p>
            <a:pPr eaLnBrk="1" hangingPunct="1"/>
            <a:r>
              <a:rPr lang="en-US" smtClean="0"/>
              <a:t>CD4 T cells gradually fall</a:t>
            </a:r>
          </a:p>
          <a:p>
            <a:pPr eaLnBrk="1" hangingPunct="1"/>
            <a:r>
              <a:rPr lang="en-US" smtClean="0"/>
              <a:t>The patient develops symptoms or conditions related to the HIV infection, which are not classified as category C conditions</a:t>
            </a:r>
          </a:p>
          <a:p>
            <a:pPr eaLnBrk="1" hangingPunct="1"/>
            <a:r>
              <a:rPr lang="en-US" smtClean="0"/>
              <a:t>Patients who are once treated for a category B condition are considered category B</a:t>
            </a:r>
          </a:p>
          <a:p>
            <a:pPr eaLnBrk="1" hangingPunct="1"/>
            <a:endParaRPr lang="en-US" smtClean="0"/>
          </a:p>
          <a:p>
            <a:pPr eaLnBrk="1" hangingPunct="1"/>
            <a:endParaRPr lang="en-US" baseline="30000" smtClean="0"/>
          </a:p>
          <a:p>
            <a:pPr eaLnBrk="1" hangingPunct="1"/>
            <a:endParaRPr lang="en-US"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5154" name="Rectangle 2"/>
          <p:cNvSpPr>
            <a:spLocks noGrp="1" noChangeArrowheads="1"/>
          </p:cNvSpPr>
          <p:nvPr>
            <p:ph type="title"/>
          </p:nvPr>
        </p:nvSpPr>
        <p:spPr>
          <a:xfrm>
            <a:off x="430213" y="1616075"/>
            <a:ext cx="8524875" cy="384175"/>
          </a:xfrm>
        </p:spPr>
        <p:txBody>
          <a:bodyPr/>
          <a:lstStyle/>
          <a:p>
            <a:pPr eaLnBrk="1" hangingPunct="1">
              <a:defRPr/>
            </a:pPr>
            <a:r>
              <a:rPr lang="en-US" dirty="0" smtClean="0"/>
              <a:t>AIDS</a:t>
            </a:r>
          </a:p>
        </p:txBody>
      </p:sp>
      <p:sp>
        <p:nvSpPr>
          <p:cNvPr id="16387" name="Rectangle 3"/>
          <p:cNvSpPr>
            <a:spLocks noGrp="1" noChangeArrowheads="1"/>
          </p:cNvSpPr>
          <p:nvPr>
            <p:ph type="body" idx="1"/>
          </p:nvPr>
        </p:nvSpPr>
        <p:spPr/>
        <p:txBody>
          <a:bodyPr/>
          <a:lstStyle/>
          <a:p>
            <a:pPr eaLnBrk="1" hangingPunct="1"/>
            <a:r>
              <a:rPr lang="en-US" smtClean="0"/>
              <a:t>CDC category C</a:t>
            </a:r>
          </a:p>
          <a:p>
            <a:pPr eaLnBrk="1" hangingPunct="1"/>
            <a:r>
              <a:rPr lang="en-US" smtClean="0"/>
              <a:t>Less than 200 CD4+ lymphocytes/mm</a:t>
            </a:r>
            <a:r>
              <a:rPr lang="en-US" baseline="30000" smtClean="0"/>
              <a:t>3</a:t>
            </a:r>
          </a:p>
          <a:p>
            <a:pPr eaLnBrk="1" hangingPunct="1"/>
            <a:r>
              <a:rPr lang="en-US" smtClean="0"/>
              <a:t>As levels drop below 100 cell/mm</a:t>
            </a:r>
            <a:r>
              <a:rPr lang="en-US" baseline="30000" smtClean="0"/>
              <a:t>3</a:t>
            </a:r>
            <a:r>
              <a:rPr lang="en-US" smtClean="0"/>
              <a:t> the immune system is significantly impaired</a:t>
            </a:r>
          </a:p>
          <a:p>
            <a:pPr eaLnBrk="1" hangingPunct="1"/>
            <a:r>
              <a:rPr lang="en-US" smtClean="0"/>
              <a:t>Development of listed conditions </a:t>
            </a:r>
          </a:p>
          <a:p>
            <a:pPr eaLnBrk="1" hangingPunct="1"/>
            <a:endParaRPr lang="en-US"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6178" name="Rectangle 2"/>
          <p:cNvSpPr>
            <a:spLocks noGrp="1" noChangeArrowheads="1"/>
          </p:cNvSpPr>
          <p:nvPr>
            <p:ph type="title"/>
          </p:nvPr>
        </p:nvSpPr>
        <p:spPr>
          <a:xfrm>
            <a:off x="430213" y="1616075"/>
            <a:ext cx="8524875" cy="384175"/>
          </a:xfrm>
        </p:spPr>
        <p:txBody>
          <a:bodyPr/>
          <a:lstStyle/>
          <a:p>
            <a:pPr eaLnBrk="1" hangingPunct="1">
              <a:defRPr/>
            </a:pPr>
            <a:r>
              <a:rPr lang="en-US" dirty="0" smtClean="0"/>
              <a:t>Treatment</a:t>
            </a:r>
          </a:p>
        </p:txBody>
      </p:sp>
      <p:sp>
        <p:nvSpPr>
          <p:cNvPr id="17411" name="Rectangle 3"/>
          <p:cNvSpPr>
            <a:spLocks noGrp="1" noChangeArrowheads="1"/>
          </p:cNvSpPr>
          <p:nvPr>
            <p:ph type="body" idx="1"/>
          </p:nvPr>
        </p:nvSpPr>
        <p:spPr/>
        <p:txBody>
          <a:bodyPr/>
          <a:lstStyle/>
          <a:p>
            <a:pPr eaLnBrk="1" hangingPunct="1"/>
            <a:r>
              <a:rPr lang="en-US" sz="2000" smtClean="0"/>
              <a:t>Treatment and protocols are continually evolving</a:t>
            </a:r>
          </a:p>
          <a:p>
            <a:pPr eaLnBrk="1" hangingPunct="1"/>
            <a:r>
              <a:rPr lang="en-US" sz="2000" smtClean="0"/>
              <a:t>Antiretroviral agents</a:t>
            </a:r>
          </a:p>
          <a:p>
            <a:pPr lvl="1" eaLnBrk="1" hangingPunct="1"/>
            <a:r>
              <a:rPr lang="en-US" sz="2000" smtClean="0"/>
              <a:t>Nucleoside reverse transcriptase inhibitors (NRTIs)</a:t>
            </a:r>
          </a:p>
          <a:p>
            <a:pPr lvl="1" eaLnBrk="1" hangingPunct="1"/>
            <a:r>
              <a:rPr lang="en-US" sz="2000" smtClean="0"/>
              <a:t>Non-nucleoside reverse transcriptase inhibitors (NNRTIs)</a:t>
            </a:r>
          </a:p>
          <a:p>
            <a:pPr lvl="1" eaLnBrk="1" hangingPunct="1"/>
            <a:r>
              <a:rPr lang="en-US" sz="2000" smtClean="0"/>
              <a:t>Protease inhibitors (PIs)</a:t>
            </a:r>
          </a:p>
          <a:p>
            <a:pPr lvl="1" eaLnBrk="1" hangingPunct="1"/>
            <a:r>
              <a:rPr lang="en-US" sz="2000" smtClean="0"/>
              <a:t>Fusion inhibitors</a:t>
            </a:r>
          </a:p>
          <a:p>
            <a:pPr lvl="1" eaLnBrk="1" hangingPunct="1"/>
            <a:r>
              <a:rPr lang="en-US" sz="2000" smtClean="0"/>
              <a:t>Use of combination therapy</a:t>
            </a:r>
          </a:p>
          <a:p>
            <a:pPr eaLnBrk="1" hangingPunct="1"/>
            <a:r>
              <a:rPr lang="en-US" sz="2000" smtClean="0"/>
              <a:t>Management also focuses upon the treatment of specific manifestations and conditions related to the disease</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dirty="0" smtClean="0"/>
              <a:t>Question</a:t>
            </a:r>
          </a:p>
        </p:txBody>
      </p:sp>
      <p:sp>
        <p:nvSpPr>
          <p:cNvPr id="18435" name="Content Placeholder 2"/>
          <p:cNvSpPr>
            <a:spLocks noGrp="1"/>
          </p:cNvSpPr>
          <p:nvPr>
            <p:ph idx="1"/>
          </p:nvPr>
        </p:nvSpPr>
        <p:spPr/>
        <p:txBody>
          <a:bodyPr/>
          <a:lstStyle/>
          <a:p>
            <a:pPr eaLnBrk="1" hangingPunct="1">
              <a:buFontTx/>
              <a:buNone/>
            </a:pPr>
            <a:r>
              <a:rPr lang="en-US" smtClean="0"/>
              <a:t>Is the following statement True or False?</a:t>
            </a:r>
          </a:p>
          <a:p>
            <a:pPr eaLnBrk="1" hangingPunct="1">
              <a:buFontTx/>
              <a:buNone/>
            </a:pPr>
            <a:endParaRPr lang="en-US" smtClean="0"/>
          </a:p>
          <a:p>
            <a:pPr eaLnBrk="1" hangingPunct="1">
              <a:buFontTx/>
              <a:buNone/>
            </a:pPr>
            <a:r>
              <a:rPr lang="en-US" smtClean="0"/>
              <a:t>A fungal infection present in almost all patients with HIV/AIDS is Kaposi’s sarcoma.</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dirty="0" smtClean="0"/>
              <a:t>Answer</a:t>
            </a:r>
          </a:p>
        </p:txBody>
      </p:sp>
      <p:sp>
        <p:nvSpPr>
          <p:cNvPr id="19459" name="Content Placeholder 2"/>
          <p:cNvSpPr>
            <a:spLocks noGrp="1"/>
          </p:cNvSpPr>
          <p:nvPr>
            <p:ph idx="1"/>
          </p:nvPr>
        </p:nvSpPr>
        <p:spPr/>
        <p:txBody>
          <a:bodyPr/>
          <a:lstStyle/>
          <a:p>
            <a:pPr eaLnBrk="1" hangingPunct="1">
              <a:buFontTx/>
              <a:buNone/>
            </a:pPr>
            <a:r>
              <a:rPr lang="en-US" smtClean="0"/>
              <a:t>False</a:t>
            </a:r>
          </a:p>
          <a:p>
            <a:pPr eaLnBrk="1" hangingPunct="1">
              <a:buFontTx/>
              <a:buNone/>
            </a:pPr>
            <a:endParaRPr lang="en-US" smtClean="0"/>
          </a:p>
          <a:p>
            <a:pPr eaLnBrk="1" hangingPunct="1">
              <a:buFontTx/>
              <a:buNone/>
            </a:pPr>
            <a:r>
              <a:rPr lang="en-US" smtClean="0"/>
              <a:t>A fungal infection present in almost all patients with HIV/AIDS is candidiasis, not Kaposi’s sarcoma.</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9250" name="Rectangle 2"/>
          <p:cNvSpPr>
            <a:spLocks noGrp="1" noChangeArrowheads="1"/>
          </p:cNvSpPr>
          <p:nvPr>
            <p:ph type="title"/>
          </p:nvPr>
        </p:nvSpPr>
        <p:spPr>
          <a:xfrm>
            <a:off x="430213" y="1243013"/>
            <a:ext cx="8524875" cy="768350"/>
          </a:xfrm>
        </p:spPr>
        <p:txBody>
          <a:bodyPr/>
          <a:lstStyle/>
          <a:p>
            <a:pPr eaLnBrk="1" hangingPunct="1">
              <a:defRPr/>
            </a:pPr>
            <a:r>
              <a:rPr lang="en-US" dirty="0" smtClean="0"/>
              <a:t>Clinical Manifestations of HIV/AIDS: Respiratory</a:t>
            </a:r>
          </a:p>
        </p:txBody>
      </p:sp>
      <p:sp>
        <p:nvSpPr>
          <p:cNvPr id="20483" name="Rectangle 3"/>
          <p:cNvSpPr>
            <a:spLocks noGrp="1" noChangeArrowheads="1"/>
          </p:cNvSpPr>
          <p:nvPr>
            <p:ph type="body" idx="1"/>
          </p:nvPr>
        </p:nvSpPr>
        <p:spPr>
          <a:xfrm>
            <a:off x="330200" y="2117725"/>
            <a:ext cx="8613775" cy="4279900"/>
          </a:xfrm>
        </p:spPr>
        <p:txBody>
          <a:bodyPr/>
          <a:lstStyle/>
          <a:p>
            <a:pPr eaLnBrk="1" hangingPunct="1">
              <a:lnSpc>
                <a:spcPct val="80000"/>
              </a:lnSpc>
            </a:pPr>
            <a:r>
              <a:rPr lang="en-US" smtClean="0"/>
              <a:t>Pneumocystic carini pneumonia (PCP): </a:t>
            </a:r>
          </a:p>
          <a:p>
            <a:pPr lvl="1" eaLnBrk="1" hangingPunct="1">
              <a:lnSpc>
                <a:spcPct val="80000"/>
              </a:lnSpc>
            </a:pPr>
            <a:r>
              <a:rPr lang="en-US" smtClean="0"/>
              <a:t>Most common infection</a:t>
            </a:r>
          </a:p>
          <a:p>
            <a:pPr lvl="1" eaLnBrk="1" hangingPunct="1">
              <a:lnSpc>
                <a:spcPct val="80000"/>
              </a:lnSpc>
            </a:pPr>
            <a:r>
              <a:rPr lang="en-US" smtClean="0"/>
              <a:t>Initial symptoms may be nonspecific and may include nonproductive cough, fever chills, dyspnea, and chest pain</a:t>
            </a:r>
          </a:p>
          <a:p>
            <a:pPr lvl="1" eaLnBrk="1" hangingPunct="1">
              <a:lnSpc>
                <a:spcPct val="80000"/>
              </a:lnSpc>
            </a:pPr>
            <a:r>
              <a:rPr lang="en-US" smtClean="0"/>
              <a:t>If untreated, progresses to pulmonary impairment and respiratory failure</a:t>
            </a:r>
          </a:p>
          <a:p>
            <a:pPr lvl="1" eaLnBrk="1" hangingPunct="1">
              <a:lnSpc>
                <a:spcPct val="80000"/>
              </a:lnSpc>
            </a:pPr>
            <a:r>
              <a:rPr lang="en-US" smtClean="0"/>
              <a:t>Treatment: TMP-SMZ or pentamidine, prophylactic TMP-SMZ</a:t>
            </a:r>
          </a:p>
          <a:p>
            <a:pPr eaLnBrk="1" hangingPunct="1">
              <a:lnSpc>
                <a:spcPct val="80000"/>
              </a:lnSpc>
            </a:pPr>
            <a:r>
              <a:rPr lang="en-US" smtClean="0"/>
              <a:t>Mycobacterium avium complex (MAC)</a:t>
            </a:r>
          </a:p>
          <a:p>
            <a:pPr eaLnBrk="1" hangingPunct="1">
              <a:lnSpc>
                <a:spcPct val="80000"/>
              </a:lnSpc>
            </a:pPr>
            <a:r>
              <a:rPr lang="en-US" smtClean="0"/>
              <a:t>Tuberculosis</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0274" name="Rectangle 2"/>
          <p:cNvSpPr>
            <a:spLocks noGrp="1" noChangeArrowheads="1"/>
          </p:cNvSpPr>
          <p:nvPr>
            <p:ph type="title"/>
          </p:nvPr>
        </p:nvSpPr>
        <p:spPr>
          <a:xfrm>
            <a:off x="430213" y="1244600"/>
            <a:ext cx="8524875" cy="384175"/>
          </a:xfrm>
        </p:spPr>
        <p:txBody>
          <a:bodyPr/>
          <a:lstStyle/>
          <a:p>
            <a:pPr eaLnBrk="1" hangingPunct="1">
              <a:defRPr/>
            </a:pPr>
            <a:r>
              <a:rPr lang="en-US" dirty="0" smtClean="0"/>
              <a:t>Clinical Manifestations of HIV/AIDS: GI </a:t>
            </a:r>
          </a:p>
        </p:txBody>
      </p:sp>
      <p:sp>
        <p:nvSpPr>
          <p:cNvPr id="21507" name="Rectangle 3"/>
          <p:cNvSpPr>
            <a:spLocks noGrp="1" noChangeArrowheads="1"/>
          </p:cNvSpPr>
          <p:nvPr>
            <p:ph type="body" idx="1"/>
          </p:nvPr>
        </p:nvSpPr>
        <p:spPr>
          <a:xfrm>
            <a:off x="330200" y="1614488"/>
            <a:ext cx="8613775" cy="4749800"/>
          </a:xfrm>
        </p:spPr>
        <p:txBody>
          <a:bodyPr/>
          <a:lstStyle/>
          <a:p>
            <a:pPr eaLnBrk="1" hangingPunct="1">
              <a:lnSpc>
                <a:spcPct val="70000"/>
              </a:lnSpc>
            </a:pPr>
            <a:endParaRPr lang="en-US" sz="1900" smtClean="0"/>
          </a:p>
          <a:p>
            <a:pPr eaLnBrk="1" hangingPunct="1">
              <a:lnSpc>
                <a:spcPct val="70000"/>
              </a:lnSpc>
            </a:pPr>
            <a:r>
              <a:rPr lang="en-US" sz="2100" smtClean="0"/>
              <a:t>Oral candidiasis</a:t>
            </a:r>
          </a:p>
          <a:p>
            <a:pPr lvl="1" eaLnBrk="1" hangingPunct="1">
              <a:lnSpc>
                <a:spcPct val="70000"/>
              </a:lnSpc>
            </a:pPr>
            <a:r>
              <a:rPr lang="en-US" sz="2100" smtClean="0"/>
              <a:t>May progress to esophagus and stomach</a:t>
            </a:r>
          </a:p>
          <a:p>
            <a:pPr lvl="1" eaLnBrk="1" hangingPunct="1">
              <a:lnSpc>
                <a:spcPct val="70000"/>
              </a:lnSpc>
            </a:pPr>
            <a:r>
              <a:rPr lang="en-US" sz="2100" smtClean="0"/>
              <a:t>Treatment with Mycelex troches or nystatin, ketoconazole </a:t>
            </a:r>
          </a:p>
          <a:p>
            <a:pPr eaLnBrk="1" hangingPunct="1">
              <a:lnSpc>
                <a:spcPct val="70000"/>
              </a:lnSpc>
            </a:pPr>
            <a:r>
              <a:rPr lang="en-US" sz="2100" smtClean="0"/>
              <a:t>Diarrhea related to HIV infection or enteric pathogens</a:t>
            </a:r>
          </a:p>
          <a:p>
            <a:pPr lvl="1" eaLnBrk="1" hangingPunct="1">
              <a:lnSpc>
                <a:spcPct val="70000"/>
              </a:lnSpc>
            </a:pPr>
            <a:r>
              <a:rPr lang="en-US" sz="2100" smtClean="0"/>
              <a:t>Octretide acetate for severe chronic diarrhea</a:t>
            </a:r>
          </a:p>
          <a:p>
            <a:pPr eaLnBrk="1" hangingPunct="1">
              <a:lnSpc>
                <a:spcPct val="70000"/>
              </a:lnSpc>
            </a:pPr>
            <a:r>
              <a:rPr lang="en-US" sz="2100" smtClean="0"/>
              <a:t>Wasting syndrome</a:t>
            </a:r>
          </a:p>
          <a:p>
            <a:pPr lvl="1" eaLnBrk="1" hangingPunct="1">
              <a:lnSpc>
                <a:spcPct val="70000"/>
              </a:lnSpc>
            </a:pPr>
            <a:r>
              <a:rPr lang="en-US" sz="2100" smtClean="0"/>
              <a:t>10% weight loss and chronic diarrhea or chronic weakness and fever with absence of other cause</a:t>
            </a:r>
          </a:p>
          <a:p>
            <a:pPr lvl="1" eaLnBrk="1" hangingPunct="1">
              <a:lnSpc>
                <a:spcPct val="70000"/>
              </a:lnSpc>
            </a:pPr>
            <a:r>
              <a:rPr lang="en-US" sz="2100" smtClean="0"/>
              <a:t>Protein energy malnutrition</a:t>
            </a:r>
          </a:p>
          <a:p>
            <a:pPr lvl="1" eaLnBrk="1" hangingPunct="1">
              <a:lnSpc>
                <a:spcPct val="70000"/>
              </a:lnSpc>
            </a:pPr>
            <a:r>
              <a:rPr lang="en-US" sz="2100" smtClean="0"/>
              <a:t>Anorexia, diarrhea, GI malabsorption, and lack of nutrition may contribute </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1298" name="Rectangle 2"/>
          <p:cNvSpPr>
            <a:spLocks noGrp="1" noChangeArrowheads="1"/>
          </p:cNvSpPr>
          <p:nvPr>
            <p:ph type="title"/>
          </p:nvPr>
        </p:nvSpPr>
        <p:spPr>
          <a:xfrm>
            <a:off x="430213" y="1435100"/>
            <a:ext cx="8524875" cy="768350"/>
          </a:xfrm>
        </p:spPr>
        <p:txBody>
          <a:bodyPr/>
          <a:lstStyle/>
          <a:p>
            <a:pPr eaLnBrk="1" hangingPunct="1">
              <a:defRPr/>
            </a:pPr>
            <a:r>
              <a:rPr lang="en-US" dirty="0" smtClean="0"/>
              <a:t>Clinical Manifestations of HIV/AIDS: Oncologic</a:t>
            </a:r>
          </a:p>
        </p:txBody>
      </p:sp>
      <p:sp>
        <p:nvSpPr>
          <p:cNvPr id="22531" name="Rectangle 3"/>
          <p:cNvSpPr>
            <a:spLocks noGrp="1" noChangeArrowheads="1"/>
          </p:cNvSpPr>
          <p:nvPr>
            <p:ph type="body" idx="1"/>
          </p:nvPr>
        </p:nvSpPr>
        <p:spPr/>
        <p:txBody>
          <a:bodyPr/>
          <a:lstStyle/>
          <a:p>
            <a:pPr eaLnBrk="1" hangingPunct="1"/>
            <a:r>
              <a:rPr lang="en-US" smtClean="0"/>
              <a:t>Kaposi's sarcoma</a:t>
            </a:r>
          </a:p>
          <a:p>
            <a:pPr lvl="1" eaLnBrk="1" hangingPunct="1"/>
            <a:r>
              <a:rPr lang="en-US" smtClean="0"/>
              <a:t>Cutaneous lesions, but may involve multiple organ systems</a:t>
            </a:r>
          </a:p>
          <a:p>
            <a:pPr lvl="1" eaLnBrk="1" hangingPunct="1"/>
            <a:r>
              <a:rPr lang="en-US" smtClean="0"/>
              <a:t>Lesions cause discomfort, disfigurement, ulceration, and potential for infection</a:t>
            </a:r>
          </a:p>
          <a:p>
            <a:pPr eaLnBrk="1" hangingPunct="1"/>
            <a:r>
              <a:rPr lang="en-US" smtClean="0"/>
              <a:t>B-cell lymphomas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5938" name="Rectangle 2"/>
          <p:cNvSpPr>
            <a:spLocks noGrp="1" noChangeArrowheads="1"/>
          </p:cNvSpPr>
          <p:nvPr>
            <p:ph type="title"/>
          </p:nvPr>
        </p:nvSpPr>
        <p:spPr>
          <a:xfrm>
            <a:off x="430213" y="1231900"/>
            <a:ext cx="8524875" cy="768350"/>
          </a:xfrm>
        </p:spPr>
        <p:txBody>
          <a:bodyPr/>
          <a:lstStyle/>
          <a:p>
            <a:pPr eaLnBrk="1" hangingPunct="1">
              <a:defRPr/>
            </a:pPr>
            <a:r>
              <a:rPr lang="en-US" dirty="0" smtClean="0"/>
              <a:t>Primary </a:t>
            </a:r>
            <a:r>
              <a:rPr lang="en-US" dirty="0" err="1" smtClean="0"/>
              <a:t>Immunodeficiencies</a:t>
            </a:r>
            <a:r>
              <a:rPr lang="en-US" dirty="0" smtClean="0"/>
              <a:t> </a:t>
            </a:r>
            <a:br>
              <a:rPr lang="en-US" dirty="0" smtClean="0"/>
            </a:br>
            <a:endParaRPr lang="en-US" dirty="0" smtClean="0"/>
          </a:p>
        </p:txBody>
      </p:sp>
      <p:sp>
        <p:nvSpPr>
          <p:cNvPr id="4099" name="Rectangle 3"/>
          <p:cNvSpPr>
            <a:spLocks noGrp="1" noChangeArrowheads="1"/>
          </p:cNvSpPr>
          <p:nvPr>
            <p:ph type="body" idx="1"/>
          </p:nvPr>
        </p:nvSpPr>
        <p:spPr>
          <a:xfrm>
            <a:off x="265113" y="1949824"/>
            <a:ext cx="8613775" cy="4009651"/>
          </a:xfrm>
        </p:spPr>
        <p:txBody>
          <a:bodyPr/>
          <a:lstStyle/>
          <a:p>
            <a:pPr eaLnBrk="1" hangingPunct="1"/>
            <a:r>
              <a:rPr lang="en-US" dirty="0" smtClean="0"/>
              <a:t>Usually seen in infants and young children</a:t>
            </a:r>
          </a:p>
          <a:p>
            <a:pPr eaLnBrk="1" hangingPunct="1"/>
            <a:r>
              <a:rPr lang="en-US" dirty="0" smtClean="0"/>
              <a:t>Manifestations: vary according to type, severe or recurrent infections, failure to thrive or poor growth, positive family history</a:t>
            </a:r>
          </a:p>
          <a:p>
            <a:pPr eaLnBrk="1" hangingPunct="1"/>
            <a:r>
              <a:rPr lang="en-US" dirty="0" smtClean="0"/>
              <a:t>Potential complications: recurrent, severe, potentially fatal infections; related blood </a:t>
            </a:r>
            <a:r>
              <a:rPr lang="en-US" dirty="0" err="1" smtClean="0"/>
              <a:t>dyscrasias</a:t>
            </a:r>
            <a:r>
              <a:rPr lang="en-US" dirty="0" smtClean="0"/>
              <a:t> or malignancies </a:t>
            </a:r>
          </a:p>
          <a:p>
            <a:pPr eaLnBrk="1" hangingPunct="1"/>
            <a:r>
              <a:rPr lang="en-US" dirty="0" smtClean="0"/>
              <a:t>Treatment: varies by type, treatment of infection, pooled plasma or immunoglobulin, GM-CSF or GCSF, thymus graft, stem cell or bone marrow transplant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2322" name="Rectangle 2"/>
          <p:cNvSpPr>
            <a:spLocks noGrp="1" noChangeArrowheads="1"/>
          </p:cNvSpPr>
          <p:nvPr>
            <p:ph type="title"/>
          </p:nvPr>
        </p:nvSpPr>
        <p:spPr>
          <a:xfrm>
            <a:off x="430213" y="1616075"/>
            <a:ext cx="8524875" cy="384175"/>
          </a:xfrm>
        </p:spPr>
        <p:txBody>
          <a:bodyPr/>
          <a:lstStyle/>
          <a:p>
            <a:pPr eaLnBrk="1" hangingPunct="1">
              <a:defRPr/>
            </a:pPr>
            <a:r>
              <a:rPr lang="en-US" dirty="0" smtClean="0"/>
              <a:t>Lesions of Kaposi’s Sarcoma </a:t>
            </a:r>
          </a:p>
        </p:txBody>
      </p:sp>
      <p:pic>
        <p:nvPicPr>
          <p:cNvPr id="23555" name="Picture 4" descr="E:\Suvarna\Connection\CD\Smeltzer IRDVD\Input\Images from VT\Image\jpg\jpg chap 37 to 72\figure_52-3.jpg"/>
          <p:cNvPicPr>
            <a:picLocks noChangeAspect="1" noChangeArrowheads="1"/>
          </p:cNvPicPr>
          <p:nvPr/>
        </p:nvPicPr>
        <p:blipFill>
          <a:blip r:embed="rId2"/>
          <a:srcRect/>
          <a:stretch>
            <a:fillRect/>
          </a:stretch>
        </p:blipFill>
        <p:spPr bwMode="auto">
          <a:xfrm>
            <a:off x="1524000" y="2259013"/>
            <a:ext cx="6096000" cy="40417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3346" name="Rectangle 2"/>
          <p:cNvSpPr>
            <a:spLocks noGrp="1" noChangeArrowheads="1"/>
          </p:cNvSpPr>
          <p:nvPr>
            <p:ph type="title"/>
          </p:nvPr>
        </p:nvSpPr>
        <p:spPr>
          <a:xfrm>
            <a:off x="430213" y="1616075"/>
            <a:ext cx="8524875" cy="384175"/>
          </a:xfrm>
        </p:spPr>
        <p:txBody>
          <a:bodyPr/>
          <a:lstStyle/>
          <a:p>
            <a:pPr eaLnBrk="1" hangingPunct="1">
              <a:defRPr/>
            </a:pPr>
            <a:r>
              <a:rPr lang="en-US" dirty="0" smtClean="0"/>
              <a:t>Manifestations of HIV/AIDS: Neurologic </a:t>
            </a:r>
          </a:p>
        </p:txBody>
      </p:sp>
      <p:sp>
        <p:nvSpPr>
          <p:cNvPr id="24579" name="Rectangle 3"/>
          <p:cNvSpPr>
            <a:spLocks noGrp="1" noChangeArrowheads="1"/>
          </p:cNvSpPr>
          <p:nvPr>
            <p:ph type="body" idx="1"/>
          </p:nvPr>
        </p:nvSpPr>
        <p:spPr/>
        <p:txBody>
          <a:bodyPr/>
          <a:lstStyle/>
          <a:p>
            <a:pPr eaLnBrk="1" hangingPunct="1"/>
            <a:r>
              <a:rPr lang="en-US" smtClean="0"/>
              <a:t>HIV encephalopathy</a:t>
            </a:r>
          </a:p>
          <a:p>
            <a:pPr lvl="1" eaLnBrk="1" hangingPunct="1"/>
            <a:r>
              <a:rPr lang="en-US" smtClean="0"/>
              <a:t>Progressive cognitive, behavioral, and motor decline</a:t>
            </a:r>
          </a:p>
          <a:p>
            <a:pPr lvl="1" eaLnBrk="1" hangingPunct="1"/>
            <a:r>
              <a:rPr lang="en-US" smtClean="0"/>
              <a:t>Probably directly related to the HIV infection</a:t>
            </a:r>
          </a:p>
          <a:p>
            <a:pPr eaLnBrk="1" hangingPunct="1"/>
            <a:r>
              <a:rPr lang="en-US" smtClean="0"/>
              <a:t>Cryptococcus neoformans</a:t>
            </a:r>
          </a:p>
          <a:p>
            <a:pPr eaLnBrk="1" hangingPunct="1"/>
            <a:r>
              <a:rPr lang="en-US" smtClean="0"/>
              <a:t>Other neurologic disorders</a:t>
            </a:r>
          </a:p>
          <a:p>
            <a:pPr eaLnBrk="1" hangingPunct="1"/>
            <a:r>
              <a:rPr lang="en-US" smtClean="0"/>
              <a:t>Depression</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5394" name="Rectangle 2"/>
          <p:cNvSpPr>
            <a:spLocks noGrp="1" noChangeArrowheads="1"/>
          </p:cNvSpPr>
          <p:nvPr>
            <p:ph type="title"/>
          </p:nvPr>
        </p:nvSpPr>
        <p:spPr>
          <a:xfrm>
            <a:off x="430213" y="1231900"/>
            <a:ext cx="8524875" cy="768350"/>
          </a:xfrm>
        </p:spPr>
        <p:txBody>
          <a:bodyPr/>
          <a:lstStyle/>
          <a:p>
            <a:pPr eaLnBrk="1" hangingPunct="1">
              <a:defRPr/>
            </a:pPr>
            <a:r>
              <a:rPr lang="en-US" dirty="0" smtClean="0"/>
              <a:t>Nursing Process: The Care of the Patient with HIV/AIDS—Assessment</a:t>
            </a:r>
          </a:p>
        </p:txBody>
      </p:sp>
      <p:sp>
        <p:nvSpPr>
          <p:cNvPr id="25603" name="Rectangle 3"/>
          <p:cNvSpPr>
            <a:spLocks noGrp="1" noChangeArrowheads="1"/>
          </p:cNvSpPr>
          <p:nvPr>
            <p:ph type="body" idx="1"/>
          </p:nvPr>
        </p:nvSpPr>
        <p:spPr>
          <a:xfrm>
            <a:off x="330200" y="2117725"/>
            <a:ext cx="8613775" cy="4279900"/>
          </a:xfrm>
        </p:spPr>
        <p:txBody>
          <a:bodyPr/>
          <a:lstStyle/>
          <a:p>
            <a:pPr eaLnBrk="1" hangingPunct="1"/>
            <a:r>
              <a:rPr lang="en-US" smtClean="0"/>
              <a:t>Assess physical and psychosocial status</a:t>
            </a:r>
          </a:p>
          <a:p>
            <a:pPr eaLnBrk="1" hangingPunct="1"/>
            <a:r>
              <a:rPr lang="en-US" smtClean="0"/>
              <a:t>Identify potential risk factors: IV drug abuse, risky sexual practices</a:t>
            </a:r>
          </a:p>
          <a:p>
            <a:pPr eaLnBrk="1" hangingPunct="1"/>
            <a:r>
              <a:rPr lang="en-US" smtClean="0"/>
              <a:t>Immune system function</a:t>
            </a:r>
          </a:p>
          <a:p>
            <a:pPr eaLnBrk="1" hangingPunct="1"/>
            <a:r>
              <a:rPr lang="en-US" smtClean="0"/>
              <a:t>Nutritional status</a:t>
            </a:r>
          </a:p>
          <a:p>
            <a:pPr eaLnBrk="1" hangingPunct="1"/>
            <a:r>
              <a:rPr lang="en-US" smtClean="0"/>
              <a:t>Skin integrity</a:t>
            </a:r>
          </a:p>
          <a:p>
            <a:pPr eaLnBrk="1" hangingPunct="1"/>
            <a:r>
              <a:rPr lang="en-US" smtClean="0"/>
              <a:t>Respiratory status neurologic status</a:t>
            </a:r>
          </a:p>
          <a:p>
            <a:pPr eaLnBrk="1" hangingPunct="1"/>
            <a:r>
              <a:rPr lang="en-US" smtClean="0"/>
              <a:t>Fluid and electrolyte balance</a:t>
            </a:r>
          </a:p>
          <a:p>
            <a:pPr eaLnBrk="1" hangingPunct="1"/>
            <a:r>
              <a:rPr lang="en-US" smtClean="0"/>
              <a:t>Knowledge level</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6418" name="Rectangle 2"/>
          <p:cNvSpPr>
            <a:spLocks noGrp="1" noChangeArrowheads="1"/>
          </p:cNvSpPr>
          <p:nvPr>
            <p:ph type="title"/>
          </p:nvPr>
        </p:nvSpPr>
        <p:spPr>
          <a:xfrm>
            <a:off x="430213" y="1201738"/>
            <a:ext cx="8524875" cy="768350"/>
          </a:xfrm>
        </p:spPr>
        <p:txBody>
          <a:bodyPr/>
          <a:lstStyle/>
          <a:p>
            <a:pPr eaLnBrk="1" hangingPunct="1">
              <a:defRPr/>
            </a:pPr>
            <a:r>
              <a:rPr lang="en-US" dirty="0" smtClean="0"/>
              <a:t>Nursing Process: The Care of the Patient with HIV/AIDS- Diagnosis</a:t>
            </a:r>
          </a:p>
        </p:txBody>
      </p:sp>
      <p:sp>
        <p:nvSpPr>
          <p:cNvPr id="26627" name="Rectangle 3"/>
          <p:cNvSpPr>
            <a:spLocks noGrp="1" noChangeArrowheads="1"/>
          </p:cNvSpPr>
          <p:nvPr>
            <p:ph type="body" idx="1"/>
          </p:nvPr>
        </p:nvSpPr>
        <p:spPr>
          <a:xfrm>
            <a:off x="265113" y="1703388"/>
            <a:ext cx="8613775" cy="4695825"/>
          </a:xfrm>
        </p:spPr>
        <p:txBody>
          <a:bodyPr/>
          <a:lstStyle/>
          <a:p>
            <a:pPr eaLnBrk="1" hangingPunct="1">
              <a:lnSpc>
                <a:spcPct val="80000"/>
              </a:lnSpc>
              <a:buFontTx/>
              <a:buNone/>
            </a:pPr>
            <a:endParaRPr lang="en-US" sz="1800" smtClean="0"/>
          </a:p>
          <a:p>
            <a:pPr eaLnBrk="1" hangingPunct="1">
              <a:lnSpc>
                <a:spcPct val="80000"/>
              </a:lnSpc>
            </a:pPr>
            <a:r>
              <a:rPr lang="en-US" sz="1900" smtClean="0"/>
              <a:t>Impaired skin integrity</a:t>
            </a:r>
          </a:p>
          <a:p>
            <a:pPr eaLnBrk="1" hangingPunct="1">
              <a:lnSpc>
                <a:spcPct val="80000"/>
              </a:lnSpc>
            </a:pPr>
            <a:r>
              <a:rPr lang="en-US" sz="1900" smtClean="0"/>
              <a:t>Diarrhea</a:t>
            </a:r>
          </a:p>
          <a:p>
            <a:pPr eaLnBrk="1" hangingPunct="1">
              <a:lnSpc>
                <a:spcPct val="80000"/>
              </a:lnSpc>
            </a:pPr>
            <a:r>
              <a:rPr lang="en-US" sz="1900" smtClean="0"/>
              <a:t>Risk for infection</a:t>
            </a:r>
          </a:p>
          <a:p>
            <a:pPr eaLnBrk="1" hangingPunct="1">
              <a:lnSpc>
                <a:spcPct val="80000"/>
              </a:lnSpc>
            </a:pPr>
            <a:r>
              <a:rPr lang="en-US" sz="1900" smtClean="0"/>
              <a:t>Activity intolerance</a:t>
            </a:r>
          </a:p>
          <a:p>
            <a:pPr eaLnBrk="1" hangingPunct="1">
              <a:lnSpc>
                <a:spcPct val="80000"/>
              </a:lnSpc>
            </a:pPr>
            <a:r>
              <a:rPr lang="en-US" sz="1900" smtClean="0"/>
              <a:t>Disturbed thought processes</a:t>
            </a:r>
          </a:p>
          <a:p>
            <a:pPr eaLnBrk="1" hangingPunct="1">
              <a:lnSpc>
                <a:spcPct val="80000"/>
              </a:lnSpc>
            </a:pPr>
            <a:r>
              <a:rPr lang="en-US" sz="1900" smtClean="0"/>
              <a:t>Ineffective airway clearance</a:t>
            </a:r>
          </a:p>
          <a:p>
            <a:pPr eaLnBrk="1" hangingPunct="1">
              <a:lnSpc>
                <a:spcPct val="80000"/>
              </a:lnSpc>
            </a:pPr>
            <a:r>
              <a:rPr lang="en-US" sz="1900" smtClean="0"/>
              <a:t>Pain</a:t>
            </a:r>
          </a:p>
          <a:p>
            <a:pPr eaLnBrk="1" hangingPunct="1">
              <a:lnSpc>
                <a:spcPct val="80000"/>
              </a:lnSpc>
            </a:pPr>
            <a:r>
              <a:rPr lang="en-US" sz="1900" smtClean="0"/>
              <a:t>Imbalanced nutrition</a:t>
            </a:r>
          </a:p>
          <a:p>
            <a:pPr eaLnBrk="1" hangingPunct="1">
              <a:lnSpc>
                <a:spcPct val="80000"/>
              </a:lnSpc>
            </a:pPr>
            <a:r>
              <a:rPr lang="en-US" sz="1900" smtClean="0"/>
              <a:t>Social isolation</a:t>
            </a:r>
          </a:p>
          <a:p>
            <a:pPr eaLnBrk="1" hangingPunct="1">
              <a:lnSpc>
                <a:spcPct val="80000"/>
              </a:lnSpc>
            </a:pPr>
            <a:r>
              <a:rPr lang="en-US" sz="1900" smtClean="0"/>
              <a:t>Anticipatory grieving</a:t>
            </a:r>
          </a:p>
          <a:p>
            <a:pPr eaLnBrk="1" hangingPunct="1">
              <a:lnSpc>
                <a:spcPct val="80000"/>
              </a:lnSpc>
            </a:pPr>
            <a:r>
              <a:rPr lang="en-US" sz="1900" smtClean="0"/>
              <a:t>Deficient knowledge</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42" name="Rectangle 2"/>
          <p:cNvSpPr>
            <a:spLocks noGrp="1" noChangeArrowheads="1"/>
          </p:cNvSpPr>
          <p:nvPr>
            <p:ph type="title"/>
          </p:nvPr>
        </p:nvSpPr>
        <p:spPr>
          <a:xfrm>
            <a:off x="430213" y="1231900"/>
            <a:ext cx="8524875" cy="768350"/>
          </a:xfrm>
        </p:spPr>
        <p:txBody>
          <a:bodyPr/>
          <a:lstStyle/>
          <a:p>
            <a:pPr eaLnBrk="1" hangingPunct="1">
              <a:defRPr/>
            </a:pPr>
            <a:r>
              <a:rPr lang="en-US" dirty="0" smtClean="0"/>
              <a:t>Collaborative Problems/Potential Complications</a:t>
            </a:r>
          </a:p>
        </p:txBody>
      </p:sp>
      <p:sp>
        <p:nvSpPr>
          <p:cNvPr id="27651" name="Rectangle 3"/>
          <p:cNvSpPr>
            <a:spLocks noGrp="1" noChangeArrowheads="1"/>
          </p:cNvSpPr>
          <p:nvPr>
            <p:ph type="body" idx="1"/>
          </p:nvPr>
        </p:nvSpPr>
        <p:spPr/>
        <p:txBody>
          <a:bodyPr/>
          <a:lstStyle/>
          <a:p>
            <a:pPr eaLnBrk="1" hangingPunct="1"/>
            <a:r>
              <a:rPr lang="en-US" smtClean="0"/>
              <a:t>Opportunistic infections</a:t>
            </a:r>
          </a:p>
          <a:p>
            <a:pPr eaLnBrk="1" hangingPunct="1"/>
            <a:r>
              <a:rPr lang="en-US" smtClean="0"/>
              <a:t>Impaired breathing or respiratory failure</a:t>
            </a:r>
          </a:p>
          <a:p>
            <a:pPr eaLnBrk="1" hangingPunct="1"/>
            <a:r>
              <a:rPr lang="en-US" smtClean="0"/>
              <a:t>Wasting syndrome </a:t>
            </a:r>
          </a:p>
          <a:p>
            <a:pPr eaLnBrk="1" hangingPunct="1"/>
            <a:r>
              <a:rPr lang="en-US" smtClean="0"/>
              <a:t>Fluid and electrolyte imbalance</a:t>
            </a:r>
          </a:p>
          <a:p>
            <a:pPr eaLnBrk="1" hangingPunct="1"/>
            <a:r>
              <a:rPr lang="en-US" smtClean="0"/>
              <a:t>Adverse reaction to medication</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8466" name="Rectangle 2"/>
          <p:cNvSpPr>
            <a:spLocks noGrp="1" noChangeArrowheads="1"/>
          </p:cNvSpPr>
          <p:nvPr>
            <p:ph type="title"/>
          </p:nvPr>
        </p:nvSpPr>
        <p:spPr>
          <a:xfrm>
            <a:off x="430213" y="1231900"/>
            <a:ext cx="8524875" cy="768350"/>
          </a:xfrm>
        </p:spPr>
        <p:txBody>
          <a:bodyPr/>
          <a:lstStyle/>
          <a:p>
            <a:pPr eaLnBrk="1" hangingPunct="1">
              <a:defRPr/>
            </a:pPr>
            <a:r>
              <a:rPr lang="en-US" dirty="0" smtClean="0"/>
              <a:t>Nursing Process: The Care of the Patient with HIV/AIDS—Planning</a:t>
            </a:r>
          </a:p>
        </p:txBody>
      </p:sp>
      <p:sp>
        <p:nvSpPr>
          <p:cNvPr id="28675" name="Rectangle 3"/>
          <p:cNvSpPr>
            <a:spLocks noGrp="1" noChangeArrowheads="1"/>
          </p:cNvSpPr>
          <p:nvPr>
            <p:ph type="body" idx="1"/>
          </p:nvPr>
        </p:nvSpPr>
        <p:spPr>
          <a:xfrm>
            <a:off x="330200" y="2181225"/>
            <a:ext cx="8613775" cy="4279900"/>
          </a:xfrm>
        </p:spPr>
        <p:txBody>
          <a:bodyPr/>
          <a:lstStyle/>
          <a:p>
            <a:pPr eaLnBrk="1" hangingPunct="1">
              <a:lnSpc>
                <a:spcPct val="70000"/>
              </a:lnSpc>
            </a:pPr>
            <a:r>
              <a:rPr lang="en-US" sz="1900" smtClean="0"/>
              <a:t>Goals may include: </a:t>
            </a:r>
          </a:p>
          <a:p>
            <a:pPr lvl="1" eaLnBrk="1" hangingPunct="1">
              <a:lnSpc>
                <a:spcPct val="70000"/>
              </a:lnSpc>
            </a:pPr>
            <a:r>
              <a:rPr lang="en-US" sz="1800" smtClean="0"/>
              <a:t>Achievement and maintenance of skin integrity </a:t>
            </a:r>
          </a:p>
          <a:p>
            <a:pPr lvl="1" eaLnBrk="1" hangingPunct="1">
              <a:lnSpc>
                <a:spcPct val="70000"/>
              </a:lnSpc>
            </a:pPr>
            <a:r>
              <a:rPr lang="en-US" sz="1800" smtClean="0"/>
              <a:t>Resumption of usual bowel patterns </a:t>
            </a:r>
          </a:p>
          <a:p>
            <a:pPr lvl="1" eaLnBrk="1" hangingPunct="1">
              <a:lnSpc>
                <a:spcPct val="70000"/>
              </a:lnSpc>
            </a:pPr>
            <a:r>
              <a:rPr lang="en-US" sz="1800" smtClean="0"/>
              <a:t>Absence of infection </a:t>
            </a:r>
          </a:p>
          <a:p>
            <a:pPr lvl="1" eaLnBrk="1" hangingPunct="1">
              <a:lnSpc>
                <a:spcPct val="70000"/>
              </a:lnSpc>
            </a:pPr>
            <a:r>
              <a:rPr lang="en-US" sz="1800" smtClean="0"/>
              <a:t>Improved activity tolerance </a:t>
            </a:r>
          </a:p>
          <a:p>
            <a:pPr lvl="1" eaLnBrk="1" hangingPunct="1">
              <a:lnSpc>
                <a:spcPct val="70000"/>
              </a:lnSpc>
            </a:pPr>
            <a:r>
              <a:rPr lang="en-US" sz="1800" smtClean="0"/>
              <a:t>Improved thought processes </a:t>
            </a:r>
          </a:p>
          <a:p>
            <a:pPr lvl="1" eaLnBrk="1" hangingPunct="1">
              <a:lnSpc>
                <a:spcPct val="70000"/>
              </a:lnSpc>
            </a:pPr>
            <a:r>
              <a:rPr lang="en-US" sz="1800" smtClean="0"/>
              <a:t>Improved airway clearance</a:t>
            </a:r>
          </a:p>
          <a:p>
            <a:pPr lvl="1" eaLnBrk="1" hangingPunct="1">
              <a:lnSpc>
                <a:spcPct val="70000"/>
              </a:lnSpc>
            </a:pPr>
            <a:r>
              <a:rPr lang="en-US" sz="1800" smtClean="0"/>
              <a:t>Increased comfort, improved nutritional status </a:t>
            </a:r>
          </a:p>
          <a:p>
            <a:pPr lvl="1" eaLnBrk="1" hangingPunct="1">
              <a:lnSpc>
                <a:spcPct val="70000"/>
              </a:lnSpc>
            </a:pPr>
            <a:r>
              <a:rPr lang="en-US" sz="1800" smtClean="0"/>
              <a:t>Increased socialization </a:t>
            </a:r>
          </a:p>
          <a:p>
            <a:pPr lvl="1" eaLnBrk="1" hangingPunct="1">
              <a:lnSpc>
                <a:spcPct val="70000"/>
              </a:lnSpc>
            </a:pPr>
            <a:r>
              <a:rPr lang="en-US" sz="1800" smtClean="0"/>
              <a:t>Expression of grief </a:t>
            </a:r>
          </a:p>
          <a:p>
            <a:pPr lvl="1" eaLnBrk="1" hangingPunct="1">
              <a:lnSpc>
                <a:spcPct val="70000"/>
              </a:lnSpc>
            </a:pPr>
            <a:r>
              <a:rPr lang="en-US" sz="1800" smtClean="0"/>
              <a:t>Increased knowledge regarding disease prevention and self-care </a:t>
            </a:r>
          </a:p>
          <a:p>
            <a:pPr lvl="1" eaLnBrk="1" hangingPunct="1">
              <a:lnSpc>
                <a:spcPct val="70000"/>
              </a:lnSpc>
            </a:pPr>
            <a:r>
              <a:rPr lang="en-US" sz="1800" smtClean="0"/>
              <a:t>Absence of complications</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226" name="Rectangle 2"/>
          <p:cNvSpPr>
            <a:spLocks noGrp="1" noChangeArrowheads="1"/>
          </p:cNvSpPr>
          <p:nvPr>
            <p:ph type="title"/>
          </p:nvPr>
        </p:nvSpPr>
        <p:spPr>
          <a:xfrm>
            <a:off x="430213" y="1336675"/>
            <a:ext cx="8524875" cy="384175"/>
          </a:xfrm>
        </p:spPr>
        <p:txBody>
          <a:bodyPr/>
          <a:lstStyle/>
          <a:p>
            <a:pPr eaLnBrk="1" hangingPunct="1">
              <a:defRPr/>
            </a:pPr>
            <a:r>
              <a:rPr lang="en-US" dirty="0" smtClean="0"/>
              <a:t>Skin Integrity</a:t>
            </a:r>
          </a:p>
        </p:txBody>
      </p:sp>
      <p:sp>
        <p:nvSpPr>
          <p:cNvPr id="29699" name="Rectangle 3"/>
          <p:cNvSpPr>
            <a:spLocks noGrp="1" noChangeArrowheads="1"/>
          </p:cNvSpPr>
          <p:nvPr>
            <p:ph type="body" idx="1"/>
          </p:nvPr>
        </p:nvSpPr>
        <p:spPr>
          <a:xfrm>
            <a:off x="330200" y="2066925"/>
            <a:ext cx="8613775" cy="4279900"/>
          </a:xfrm>
        </p:spPr>
        <p:txBody>
          <a:bodyPr/>
          <a:lstStyle/>
          <a:p>
            <a:pPr eaLnBrk="1" hangingPunct="1"/>
            <a:r>
              <a:rPr lang="en-US" smtClean="0"/>
              <a:t>Frequent routine assessment of skin and mucosa</a:t>
            </a:r>
          </a:p>
          <a:p>
            <a:pPr eaLnBrk="1" hangingPunct="1"/>
            <a:r>
              <a:rPr lang="en-US" smtClean="0"/>
              <a:t>Encourage patient to maintain balance between rest and activity</a:t>
            </a:r>
          </a:p>
          <a:p>
            <a:pPr eaLnBrk="1" hangingPunct="1"/>
            <a:r>
              <a:rPr lang="en-US" smtClean="0"/>
              <a:t>Reposition at least every 2 hours and as needed</a:t>
            </a:r>
          </a:p>
          <a:p>
            <a:pPr eaLnBrk="1" hangingPunct="1"/>
            <a:r>
              <a:rPr lang="en-US" smtClean="0"/>
              <a:t>Pressure reduction devices</a:t>
            </a:r>
          </a:p>
          <a:p>
            <a:pPr eaLnBrk="1" hangingPunct="1"/>
            <a:r>
              <a:rPr lang="en-US" smtClean="0"/>
              <a:t>Instruct patient to avoid scratching</a:t>
            </a:r>
          </a:p>
          <a:p>
            <a:pPr eaLnBrk="1" hangingPunct="1"/>
            <a:r>
              <a:rPr lang="en-US" smtClean="0"/>
              <a:t>Use gentle, nondrying soaps or cleansers </a:t>
            </a:r>
          </a:p>
          <a:p>
            <a:pPr eaLnBrk="1" hangingPunct="1"/>
            <a:r>
              <a:rPr lang="en-US" smtClean="0"/>
              <a:t>Avoid adhesive tape</a:t>
            </a:r>
          </a:p>
          <a:p>
            <a:pPr eaLnBrk="1" hangingPunct="1"/>
            <a:r>
              <a:rPr lang="en-US" smtClean="0"/>
              <a:t>Perianal skin care</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0514" name="Rectangle 2"/>
          <p:cNvSpPr>
            <a:spLocks noGrp="1" noChangeArrowheads="1"/>
          </p:cNvSpPr>
          <p:nvPr>
            <p:ph type="title"/>
          </p:nvPr>
        </p:nvSpPr>
        <p:spPr>
          <a:xfrm>
            <a:off x="430213" y="1349375"/>
            <a:ext cx="8524875" cy="384175"/>
          </a:xfrm>
        </p:spPr>
        <p:txBody>
          <a:bodyPr/>
          <a:lstStyle/>
          <a:p>
            <a:pPr eaLnBrk="1" hangingPunct="1">
              <a:defRPr/>
            </a:pPr>
            <a:r>
              <a:rPr lang="en-US" dirty="0" smtClean="0"/>
              <a:t>Promoting Usual Bowel Pattern</a:t>
            </a:r>
          </a:p>
        </p:txBody>
      </p:sp>
      <p:sp>
        <p:nvSpPr>
          <p:cNvPr id="30723" name="Rectangle 3"/>
          <p:cNvSpPr>
            <a:spLocks noGrp="1" noChangeArrowheads="1"/>
          </p:cNvSpPr>
          <p:nvPr>
            <p:ph type="body" idx="1"/>
          </p:nvPr>
        </p:nvSpPr>
        <p:spPr>
          <a:xfrm>
            <a:off x="330200" y="2079625"/>
            <a:ext cx="8613775" cy="4279900"/>
          </a:xfrm>
        </p:spPr>
        <p:txBody>
          <a:bodyPr/>
          <a:lstStyle/>
          <a:p>
            <a:pPr eaLnBrk="1" hangingPunct="1"/>
            <a:r>
              <a:rPr lang="en-US" smtClean="0"/>
              <a:t>Assess bowel pattern and factors that may exacerbate diarrhea</a:t>
            </a:r>
          </a:p>
          <a:p>
            <a:pPr eaLnBrk="1" hangingPunct="1"/>
            <a:r>
              <a:rPr lang="en-US" smtClean="0"/>
              <a:t>Avoid foods that act as bowel irritants, such as raw fruits and vegetables, carbonated beverages, spicy foods, and foods of extreme temperatures</a:t>
            </a:r>
          </a:p>
          <a:p>
            <a:pPr eaLnBrk="1" hangingPunct="1"/>
            <a:r>
              <a:rPr lang="en-US" smtClean="0"/>
              <a:t>Small, frequent meals</a:t>
            </a:r>
          </a:p>
          <a:p>
            <a:pPr eaLnBrk="1" hangingPunct="1"/>
            <a:r>
              <a:rPr lang="en-US" smtClean="0"/>
              <a:t>Administer medications as prescribed</a:t>
            </a:r>
          </a:p>
          <a:p>
            <a:pPr eaLnBrk="1" hangingPunct="1"/>
            <a:r>
              <a:rPr lang="en-US" smtClean="0"/>
              <a:t>Assess and promote self-care strategies to control diarrhea</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1538" name="Rectangle 2"/>
          <p:cNvSpPr>
            <a:spLocks noGrp="1" noChangeArrowheads="1"/>
          </p:cNvSpPr>
          <p:nvPr>
            <p:ph type="title"/>
          </p:nvPr>
        </p:nvSpPr>
        <p:spPr>
          <a:xfrm>
            <a:off x="430213" y="1616075"/>
            <a:ext cx="8524875" cy="384175"/>
          </a:xfrm>
        </p:spPr>
        <p:txBody>
          <a:bodyPr/>
          <a:lstStyle/>
          <a:p>
            <a:pPr eaLnBrk="1" hangingPunct="1">
              <a:defRPr/>
            </a:pPr>
            <a:r>
              <a:rPr lang="en-US" dirty="0" smtClean="0"/>
              <a:t>Activity Intolerance</a:t>
            </a:r>
          </a:p>
        </p:txBody>
      </p:sp>
      <p:sp>
        <p:nvSpPr>
          <p:cNvPr id="31747" name="Rectangle 3"/>
          <p:cNvSpPr>
            <a:spLocks noGrp="1" noChangeArrowheads="1"/>
          </p:cNvSpPr>
          <p:nvPr>
            <p:ph type="body" idx="1"/>
          </p:nvPr>
        </p:nvSpPr>
        <p:spPr/>
        <p:txBody>
          <a:bodyPr/>
          <a:lstStyle/>
          <a:p>
            <a:pPr eaLnBrk="1" hangingPunct="1"/>
            <a:r>
              <a:rPr lang="en-US" smtClean="0"/>
              <a:t>Maintain balance between activity and rest</a:t>
            </a:r>
          </a:p>
          <a:p>
            <a:pPr eaLnBrk="1" hangingPunct="1"/>
            <a:r>
              <a:rPr lang="en-US" smtClean="0"/>
              <a:t>Instruction regarding energy conservation techniques</a:t>
            </a:r>
          </a:p>
          <a:p>
            <a:pPr eaLnBrk="1" hangingPunct="1"/>
            <a:r>
              <a:rPr lang="en-US" smtClean="0"/>
              <a:t>Relaxation measures</a:t>
            </a:r>
          </a:p>
          <a:p>
            <a:pPr eaLnBrk="1" hangingPunct="1"/>
            <a:r>
              <a:rPr lang="en-US" smtClean="0"/>
              <a:t>Collaboration with other members of the health care team</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9490" name="Rectangle 2"/>
          <p:cNvSpPr>
            <a:spLocks noGrp="1" noChangeArrowheads="1"/>
          </p:cNvSpPr>
          <p:nvPr>
            <p:ph type="title"/>
          </p:nvPr>
        </p:nvSpPr>
        <p:spPr>
          <a:xfrm>
            <a:off x="430213" y="1616075"/>
            <a:ext cx="8524875" cy="384175"/>
          </a:xfrm>
        </p:spPr>
        <p:txBody>
          <a:bodyPr/>
          <a:lstStyle/>
          <a:p>
            <a:pPr eaLnBrk="1" hangingPunct="1">
              <a:defRPr/>
            </a:pPr>
            <a:r>
              <a:rPr lang="en-US" dirty="0" smtClean="0"/>
              <a:t>Maintaining Thought Processes</a:t>
            </a:r>
          </a:p>
        </p:txBody>
      </p:sp>
      <p:sp>
        <p:nvSpPr>
          <p:cNvPr id="32771" name="Rectangle 3"/>
          <p:cNvSpPr>
            <a:spLocks noGrp="1" noChangeArrowheads="1"/>
          </p:cNvSpPr>
          <p:nvPr>
            <p:ph type="body" idx="1"/>
          </p:nvPr>
        </p:nvSpPr>
        <p:spPr/>
        <p:txBody>
          <a:bodyPr/>
          <a:lstStyle/>
          <a:p>
            <a:pPr eaLnBrk="1" hangingPunct="1"/>
            <a:r>
              <a:rPr lang="en-US" smtClean="0"/>
              <a:t>Assess mental and neurologic status</a:t>
            </a:r>
          </a:p>
          <a:p>
            <a:pPr eaLnBrk="1" hangingPunct="1"/>
            <a:r>
              <a:rPr lang="en-US" smtClean="0"/>
              <a:t>Use clear, simple language if mental status is altered </a:t>
            </a:r>
          </a:p>
          <a:p>
            <a:pPr eaLnBrk="1" hangingPunct="1"/>
            <a:r>
              <a:rPr lang="en-US" smtClean="0"/>
              <a:t>Establish and maintain a daily routine</a:t>
            </a:r>
          </a:p>
          <a:p>
            <a:pPr eaLnBrk="1" hangingPunct="1"/>
            <a:r>
              <a:rPr lang="en-US" smtClean="0"/>
              <a:t>Orientation techniques</a:t>
            </a:r>
          </a:p>
          <a:p>
            <a:pPr eaLnBrk="1" hangingPunct="1"/>
            <a:r>
              <a:rPr lang="en-US" smtClean="0"/>
              <a:t>Ensure patient safety and protect from injury</a:t>
            </a:r>
          </a:p>
          <a:p>
            <a:pPr eaLnBrk="1" hangingPunct="1"/>
            <a:r>
              <a:rPr lang="en-US" smtClean="0"/>
              <a:t>Strategies to maintain and improve functional ability</a:t>
            </a:r>
          </a:p>
          <a:p>
            <a:pPr eaLnBrk="1" hangingPunct="1"/>
            <a:r>
              <a:rPr lang="en-US" smtClean="0"/>
              <a:t>Instruct and involve family in communication and care  </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4914" name="Rectangle 2"/>
          <p:cNvSpPr>
            <a:spLocks noGrp="1" noChangeArrowheads="1"/>
          </p:cNvSpPr>
          <p:nvPr>
            <p:ph type="title"/>
          </p:nvPr>
        </p:nvSpPr>
        <p:spPr>
          <a:xfrm>
            <a:off x="430213" y="1260475"/>
            <a:ext cx="8524875" cy="384175"/>
          </a:xfrm>
        </p:spPr>
        <p:txBody>
          <a:bodyPr/>
          <a:lstStyle/>
          <a:p>
            <a:pPr eaLnBrk="1" hangingPunct="1">
              <a:defRPr/>
            </a:pPr>
            <a:r>
              <a:rPr lang="en-US" smtClean="0"/>
              <a:t>Immunodeficiency Disorders</a:t>
            </a:r>
          </a:p>
        </p:txBody>
      </p:sp>
      <p:sp>
        <p:nvSpPr>
          <p:cNvPr id="5123" name="Rectangle 3"/>
          <p:cNvSpPr>
            <a:spLocks noGrp="1" noChangeArrowheads="1"/>
          </p:cNvSpPr>
          <p:nvPr>
            <p:ph type="body" idx="1"/>
          </p:nvPr>
        </p:nvSpPr>
        <p:spPr>
          <a:xfrm>
            <a:off x="330200" y="1990725"/>
            <a:ext cx="8613775" cy="4279900"/>
          </a:xfrm>
        </p:spPr>
        <p:txBody>
          <a:bodyPr/>
          <a:lstStyle/>
          <a:p>
            <a:pPr eaLnBrk="1" hangingPunct="1"/>
            <a:r>
              <a:rPr lang="en-US" smtClean="0"/>
              <a:t>Primary</a:t>
            </a:r>
          </a:p>
          <a:p>
            <a:pPr lvl="1" eaLnBrk="1" hangingPunct="1"/>
            <a:r>
              <a:rPr lang="en-US" smtClean="0"/>
              <a:t>Genetic</a:t>
            </a:r>
          </a:p>
          <a:p>
            <a:pPr lvl="1" eaLnBrk="1" hangingPunct="1"/>
            <a:r>
              <a:rPr lang="en-US" smtClean="0"/>
              <a:t>May effect phagocytic function, B cells and/or T cells, or the complement system </a:t>
            </a:r>
          </a:p>
          <a:p>
            <a:pPr eaLnBrk="1" hangingPunct="1"/>
            <a:r>
              <a:rPr lang="en-US" smtClean="0"/>
              <a:t>Secondary</a:t>
            </a:r>
          </a:p>
          <a:p>
            <a:pPr lvl="1" eaLnBrk="1" hangingPunct="1"/>
            <a:r>
              <a:rPr lang="en-US" smtClean="0"/>
              <a:t>Acquired</a:t>
            </a:r>
          </a:p>
          <a:p>
            <a:pPr lvl="1" eaLnBrk="1" hangingPunct="1"/>
            <a:r>
              <a:rPr lang="en-US" smtClean="0"/>
              <a:t>HIV/AIDS</a:t>
            </a:r>
          </a:p>
          <a:p>
            <a:pPr lvl="1" eaLnBrk="1" hangingPunct="1"/>
            <a:r>
              <a:rPr lang="en-US" smtClean="0"/>
              <a:t>Related to underlying disorders, diseases, toxic substances, or medications </a:t>
            </a:r>
          </a:p>
          <a:p>
            <a:pPr eaLnBrk="1" hangingPunct="1"/>
            <a:endParaRPr lang="en-US" smtClean="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3586" name="Rectangle 2"/>
          <p:cNvSpPr>
            <a:spLocks noGrp="1" noChangeArrowheads="1"/>
          </p:cNvSpPr>
          <p:nvPr>
            <p:ph type="title"/>
          </p:nvPr>
        </p:nvSpPr>
        <p:spPr>
          <a:xfrm>
            <a:off x="430213" y="1616075"/>
            <a:ext cx="8524875" cy="384175"/>
          </a:xfrm>
        </p:spPr>
        <p:txBody>
          <a:bodyPr/>
          <a:lstStyle/>
          <a:p>
            <a:pPr eaLnBrk="1" hangingPunct="1">
              <a:defRPr/>
            </a:pPr>
            <a:r>
              <a:rPr lang="en-US" dirty="0" smtClean="0"/>
              <a:t>Nutrition</a:t>
            </a:r>
          </a:p>
        </p:txBody>
      </p:sp>
      <p:sp>
        <p:nvSpPr>
          <p:cNvPr id="33795" name="Rectangle 3"/>
          <p:cNvSpPr>
            <a:spLocks noGrp="1" noChangeArrowheads="1"/>
          </p:cNvSpPr>
          <p:nvPr>
            <p:ph type="body" idx="1"/>
          </p:nvPr>
        </p:nvSpPr>
        <p:spPr/>
        <p:txBody>
          <a:bodyPr/>
          <a:lstStyle/>
          <a:p>
            <a:pPr eaLnBrk="1" hangingPunct="1"/>
            <a:r>
              <a:rPr lang="en-US" smtClean="0"/>
              <a:t>Monitor weight, I&amp;O, dietary intake, and factors that interfere with nutrition</a:t>
            </a:r>
          </a:p>
          <a:p>
            <a:pPr eaLnBrk="1" hangingPunct="1"/>
            <a:r>
              <a:rPr lang="en-US" smtClean="0"/>
              <a:t>Dietary consult </a:t>
            </a:r>
          </a:p>
          <a:p>
            <a:pPr eaLnBrk="1" hangingPunct="1"/>
            <a:r>
              <a:rPr lang="en-US" smtClean="0"/>
              <a:t>Control of nausea with antiemetics</a:t>
            </a:r>
          </a:p>
          <a:p>
            <a:pPr eaLnBrk="1" hangingPunct="1"/>
            <a:r>
              <a:rPr lang="en-US" smtClean="0"/>
              <a:t>Oral hygiene </a:t>
            </a:r>
          </a:p>
          <a:p>
            <a:pPr eaLnBrk="1" hangingPunct="1"/>
            <a:r>
              <a:rPr lang="en-US" smtClean="0"/>
              <a:t>Treatment of oral discomfort    </a:t>
            </a:r>
          </a:p>
          <a:p>
            <a:pPr eaLnBrk="1" hangingPunct="1"/>
            <a:r>
              <a:rPr lang="en-US" smtClean="0"/>
              <a:t>Dietary supplements </a:t>
            </a:r>
          </a:p>
          <a:p>
            <a:pPr eaLnBrk="1" hangingPunct="1"/>
            <a:r>
              <a:rPr lang="en-US" smtClean="0"/>
              <a:t>May require enteral feedings or parenteral nutrition</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4610" name="Rectangle 2"/>
          <p:cNvSpPr>
            <a:spLocks noGrp="1" noChangeArrowheads="1"/>
          </p:cNvSpPr>
          <p:nvPr>
            <p:ph type="title"/>
          </p:nvPr>
        </p:nvSpPr>
        <p:spPr>
          <a:xfrm>
            <a:off x="430213" y="1616075"/>
            <a:ext cx="8524875" cy="384175"/>
          </a:xfrm>
        </p:spPr>
        <p:txBody>
          <a:bodyPr/>
          <a:lstStyle/>
          <a:p>
            <a:pPr eaLnBrk="1" hangingPunct="1">
              <a:defRPr/>
            </a:pPr>
            <a:r>
              <a:rPr lang="en-US" dirty="0" smtClean="0"/>
              <a:t>Decreasing Isolation</a:t>
            </a:r>
          </a:p>
        </p:txBody>
      </p:sp>
      <p:sp>
        <p:nvSpPr>
          <p:cNvPr id="34819" name="Rectangle 3"/>
          <p:cNvSpPr>
            <a:spLocks noGrp="1" noChangeArrowheads="1"/>
          </p:cNvSpPr>
          <p:nvPr>
            <p:ph type="body" idx="1"/>
          </p:nvPr>
        </p:nvSpPr>
        <p:spPr/>
        <p:txBody>
          <a:bodyPr/>
          <a:lstStyle/>
          <a:p>
            <a:pPr eaLnBrk="1" hangingPunct="1"/>
            <a:r>
              <a:rPr lang="en-US" smtClean="0"/>
              <a:t>Promote an atmosphere of acceptance and understanding </a:t>
            </a:r>
          </a:p>
          <a:p>
            <a:pPr eaLnBrk="1" hangingPunct="1"/>
            <a:r>
              <a:rPr lang="en-US" smtClean="0"/>
              <a:t>Assess social interactions and monitor behaviors</a:t>
            </a:r>
          </a:p>
          <a:p>
            <a:pPr eaLnBrk="1" hangingPunct="1"/>
            <a:r>
              <a:rPr lang="en-US" smtClean="0"/>
              <a:t>Allow patient to express feelings </a:t>
            </a:r>
          </a:p>
          <a:p>
            <a:pPr eaLnBrk="1" hangingPunct="1"/>
            <a:r>
              <a:rPr lang="en-US" smtClean="0"/>
              <a:t>Address psychosocial issues</a:t>
            </a:r>
          </a:p>
          <a:p>
            <a:pPr eaLnBrk="1" hangingPunct="1"/>
            <a:r>
              <a:rPr lang="en-US" smtClean="0"/>
              <a:t>Provide information related to the spread of infection</a:t>
            </a:r>
          </a:p>
          <a:p>
            <a:pPr eaLnBrk="1" hangingPunct="1"/>
            <a:r>
              <a:rPr lang="en-US" smtClean="0"/>
              <a:t>Educate ancillary personnel, family, and partners</a:t>
            </a:r>
          </a:p>
          <a:p>
            <a:pPr eaLnBrk="1" hangingPunct="1"/>
            <a:endParaRPr lang="en-US" smtClean="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2562" name="Rectangle 2"/>
          <p:cNvSpPr>
            <a:spLocks noGrp="1" noChangeArrowheads="1"/>
          </p:cNvSpPr>
          <p:nvPr>
            <p:ph type="title"/>
          </p:nvPr>
        </p:nvSpPr>
        <p:spPr>
          <a:xfrm>
            <a:off x="430213" y="1616075"/>
            <a:ext cx="8524875" cy="384175"/>
          </a:xfrm>
        </p:spPr>
        <p:txBody>
          <a:bodyPr/>
          <a:lstStyle/>
          <a:p>
            <a:pPr eaLnBrk="1" hangingPunct="1">
              <a:defRPr/>
            </a:pPr>
            <a:r>
              <a:rPr lang="en-US" dirty="0" smtClean="0"/>
              <a:t>Other Interventions</a:t>
            </a:r>
          </a:p>
        </p:txBody>
      </p:sp>
      <p:sp>
        <p:nvSpPr>
          <p:cNvPr id="35843" name="Rectangle 3"/>
          <p:cNvSpPr>
            <a:spLocks noGrp="1" noChangeArrowheads="1"/>
          </p:cNvSpPr>
          <p:nvPr>
            <p:ph type="body" idx="1"/>
          </p:nvPr>
        </p:nvSpPr>
        <p:spPr/>
        <p:txBody>
          <a:bodyPr/>
          <a:lstStyle/>
          <a:p>
            <a:pPr eaLnBrk="1" hangingPunct="1"/>
            <a:r>
              <a:rPr lang="en-US" smtClean="0"/>
              <a:t>Improving airway clearance</a:t>
            </a:r>
          </a:p>
          <a:p>
            <a:pPr lvl="1" eaLnBrk="1" hangingPunct="1"/>
            <a:r>
              <a:rPr lang="en-US" smtClean="0"/>
              <a:t>Position in semi-Fowler's or high Fowler’s </a:t>
            </a:r>
          </a:p>
          <a:p>
            <a:pPr lvl="1" eaLnBrk="1" hangingPunct="1"/>
            <a:r>
              <a:rPr lang="en-US" smtClean="0"/>
              <a:t>Pulmonary therapy; coughing and deep breathing, postural drainage, percussion, and vibration  </a:t>
            </a:r>
          </a:p>
          <a:p>
            <a:pPr lvl="1" eaLnBrk="1" hangingPunct="1"/>
            <a:r>
              <a:rPr lang="en-US" smtClean="0"/>
              <a:t>Ensure adequate rest</a:t>
            </a:r>
          </a:p>
          <a:p>
            <a:pPr eaLnBrk="1" hangingPunct="1"/>
            <a:r>
              <a:rPr lang="en-US" smtClean="0"/>
              <a:t>Pain </a:t>
            </a:r>
          </a:p>
          <a:p>
            <a:pPr lvl="1" eaLnBrk="1" hangingPunct="1"/>
            <a:r>
              <a:rPr lang="en-US" smtClean="0"/>
              <a:t>Medications as prescribed</a:t>
            </a:r>
          </a:p>
          <a:p>
            <a:pPr lvl="1" eaLnBrk="1" hangingPunct="1"/>
            <a:r>
              <a:rPr lang="en-US" smtClean="0"/>
              <a:t>Skin and perianal care</a:t>
            </a:r>
          </a:p>
          <a:p>
            <a:pPr eaLnBrk="1" hangingPunct="1"/>
            <a:endParaRPr lang="en-US" smtClean="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dirty="0" smtClean="0"/>
              <a:t>Question</a:t>
            </a:r>
          </a:p>
        </p:txBody>
      </p:sp>
      <p:sp>
        <p:nvSpPr>
          <p:cNvPr id="3" name="Content Placeholder 2"/>
          <p:cNvSpPr>
            <a:spLocks noGrp="1"/>
          </p:cNvSpPr>
          <p:nvPr>
            <p:ph idx="1"/>
          </p:nvPr>
        </p:nvSpPr>
        <p:spPr/>
        <p:txBody>
          <a:bodyPr/>
          <a:lstStyle/>
          <a:p>
            <a:pPr eaLnBrk="1" hangingPunct="1">
              <a:buFontTx/>
              <a:buNone/>
              <a:defRPr/>
            </a:pPr>
            <a:r>
              <a:rPr lang="en-US" dirty="0" smtClean="0"/>
              <a:t>What antiretroviral medication when taken with a high-fat/high-caloric meal increases peak plasma concentrations of capsules?</a:t>
            </a:r>
          </a:p>
          <a:p>
            <a:pPr marL="457200" indent="-457200" eaLnBrk="1" hangingPunct="1">
              <a:buFont typeface="+mj-lt"/>
              <a:buAutoNum type="alphaUcPeriod"/>
              <a:defRPr/>
            </a:pPr>
            <a:r>
              <a:rPr lang="en-US" dirty="0" smtClean="0"/>
              <a:t>Delavirdine (Rescriptor)</a:t>
            </a:r>
          </a:p>
          <a:p>
            <a:pPr marL="457200" indent="-457200" eaLnBrk="1" hangingPunct="1">
              <a:buFont typeface="+mj-lt"/>
              <a:buAutoNum type="alphaUcPeriod"/>
              <a:defRPr/>
            </a:pPr>
            <a:r>
              <a:rPr lang="en-US" dirty="0" smtClean="0"/>
              <a:t>Efavirenz (Sustiva)</a:t>
            </a:r>
          </a:p>
          <a:p>
            <a:pPr marL="457200" indent="-457200" eaLnBrk="1" hangingPunct="1">
              <a:buFont typeface="+mj-lt"/>
              <a:buAutoNum type="alphaUcPeriod"/>
              <a:defRPr/>
            </a:pPr>
            <a:r>
              <a:rPr lang="en-US" dirty="0" smtClean="0"/>
              <a:t>Nevirapine (Viramune)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dirty="0" smtClean="0"/>
              <a:t>Answer</a:t>
            </a:r>
          </a:p>
        </p:txBody>
      </p:sp>
      <p:sp>
        <p:nvSpPr>
          <p:cNvPr id="37891" name="Content Placeholder 2"/>
          <p:cNvSpPr>
            <a:spLocks noGrp="1"/>
          </p:cNvSpPr>
          <p:nvPr>
            <p:ph idx="1"/>
          </p:nvPr>
        </p:nvSpPr>
        <p:spPr/>
        <p:txBody>
          <a:bodyPr/>
          <a:lstStyle/>
          <a:p>
            <a:pPr eaLnBrk="1" hangingPunct="1">
              <a:buFontTx/>
              <a:buNone/>
            </a:pPr>
            <a:r>
              <a:rPr lang="en-US" smtClean="0"/>
              <a:t>B</a:t>
            </a:r>
          </a:p>
          <a:p>
            <a:pPr eaLnBrk="1" hangingPunct="1">
              <a:buFontTx/>
              <a:buNone/>
            </a:pPr>
            <a:endParaRPr lang="en-US" smtClean="0"/>
          </a:p>
          <a:p>
            <a:pPr eaLnBrk="1" hangingPunct="1">
              <a:buFontTx/>
              <a:buNone/>
            </a:pPr>
            <a:r>
              <a:rPr lang="en-US" smtClean="0"/>
              <a:t>The antiretroviral medication that when taken with a high- fat/high-caloric meal increases peak plasma concentrations of capsules is efavirenz (Sustiva).</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3"/>
          <p:cNvSpPr>
            <a:spLocks noGrp="1" noChangeArrowheads="1"/>
          </p:cNvSpPr>
          <p:nvPr>
            <p:ph type="ctrTitle"/>
          </p:nvPr>
        </p:nvSpPr>
        <p:spPr>
          <a:xfrm>
            <a:off x="1356473" y="3023906"/>
            <a:ext cx="6467475" cy="1440517"/>
          </a:xfrm>
          <a:effectLst>
            <a:outerShdw dist="17961" dir="2700000" algn="ctr" rotWithShape="0">
              <a:schemeClr val="bg2"/>
            </a:outerShdw>
          </a:effectLst>
        </p:spPr>
        <p:txBody>
          <a:bodyPr/>
          <a:lstStyle/>
          <a:p>
            <a:pPr eaLnBrk="1" hangingPunct="1"/>
            <a:r>
              <a:rPr lang="en-US" dirty="0" smtClean="0"/>
              <a:t>Chapter 54</a:t>
            </a:r>
            <a:br>
              <a:rPr lang="en-US" dirty="0" smtClean="0"/>
            </a:br>
            <a:r>
              <a:rPr lang="en-US" dirty="0" smtClean="0"/>
              <a:t>Management of Patients With Autoimmune Disorders</a:t>
            </a:r>
          </a:p>
        </p:txBody>
      </p:sp>
      <p:sp>
        <p:nvSpPr>
          <p:cNvPr id="3075" name="Rectangle 24"/>
          <p:cNvSpPr>
            <a:spLocks noGrp="1" noChangeArrowheads="1"/>
          </p:cNvSpPr>
          <p:nvPr>
            <p:ph type="subTitle" idx="1"/>
          </p:nvPr>
        </p:nvSpPr>
        <p:spPr>
          <a:xfrm>
            <a:off x="1371600" y="5259388"/>
            <a:ext cx="6400800" cy="501650"/>
          </a:xfrm>
        </p:spPr>
        <p:txBody>
          <a:bodyPr/>
          <a:lstStyle/>
          <a:p>
            <a:pPr eaLnBrk="1" hangingPunct="1">
              <a:lnSpc>
                <a:spcPct val="70000"/>
              </a:lnSpc>
            </a:pPr>
            <a:endParaRPr lang="en-US" sz="1200" smtClean="0"/>
          </a:p>
          <a:p>
            <a:pPr eaLnBrk="1" hangingPunct="1">
              <a:lnSpc>
                <a:spcPct val="70000"/>
              </a:lnSpc>
            </a:pPr>
            <a:endParaRPr lang="en-US" sz="1200" smtClean="0"/>
          </a:p>
        </p:txBody>
      </p:sp>
      <p:sp>
        <p:nvSpPr>
          <p:cNvPr id="4" name="Content Placeholder 2"/>
          <p:cNvSpPr txBox="1">
            <a:spLocks/>
          </p:cNvSpPr>
          <p:nvPr/>
        </p:nvSpPr>
        <p:spPr bwMode="auto">
          <a:xfrm>
            <a:off x="1680883" y="4645771"/>
            <a:ext cx="6239435" cy="13650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rtl="0" eaLnBrk="0" fontAlgn="base" latinLnBrk="0" hangingPunct="0">
              <a:lnSpc>
                <a:spcPct val="90000"/>
              </a:lnSpc>
              <a:spcBef>
                <a:spcPct val="60000"/>
              </a:spcBef>
              <a:spcAft>
                <a:spcPct val="0"/>
              </a:spcAft>
              <a:buClr>
                <a:srgbClr val="CC9900"/>
              </a:buClr>
              <a:buSzTx/>
              <a:buFont typeface="Arial" pitchFamily="34" charset="0"/>
              <a:buChar char="•"/>
              <a:tabLst/>
              <a:defRPr/>
            </a:pPr>
            <a:r>
              <a:rPr kumimoji="0" lang="en-US" b="0" i="0" u="none" strike="noStrike" kern="0" cap="none" spc="0" normalizeH="0" baseline="0" noProof="0" dirty="0" smtClean="0">
                <a:ln>
                  <a:noFill/>
                </a:ln>
                <a:solidFill>
                  <a:schemeClr val="tx1"/>
                </a:solidFill>
                <a:effectLst/>
                <a:uLnTx/>
                <a:uFillTx/>
                <a:latin typeface="+mn-lt"/>
                <a:ea typeface="+mn-ea"/>
                <a:cs typeface="+mn-cs"/>
              </a:rPr>
              <a:t>Rheumatoid Arthritis</a:t>
            </a:r>
          </a:p>
          <a:p>
            <a:pPr marL="0" marR="0" lvl="0" indent="0" defTabSz="914400" rtl="0" eaLnBrk="0" fontAlgn="base" latinLnBrk="0" hangingPunct="0">
              <a:lnSpc>
                <a:spcPct val="90000"/>
              </a:lnSpc>
              <a:spcBef>
                <a:spcPct val="60000"/>
              </a:spcBef>
              <a:spcAft>
                <a:spcPct val="0"/>
              </a:spcAft>
              <a:buClr>
                <a:srgbClr val="CC9900"/>
              </a:buClr>
              <a:buSzTx/>
              <a:buFont typeface="Arial" pitchFamily="34" charset="0"/>
              <a:buChar char="•"/>
              <a:tabLst/>
              <a:defRPr/>
            </a:pPr>
            <a:r>
              <a:rPr lang="en-US" kern="0" dirty="0" smtClean="0">
                <a:latin typeface="+mn-lt"/>
              </a:rPr>
              <a:t>Lupus</a:t>
            </a:r>
          </a:p>
          <a:p>
            <a:pPr marL="0" marR="0" lvl="0" indent="0" defTabSz="914400" rtl="0" eaLnBrk="0" fontAlgn="base" latinLnBrk="0" hangingPunct="0">
              <a:lnSpc>
                <a:spcPct val="90000"/>
              </a:lnSpc>
              <a:spcBef>
                <a:spcPct val="60000"/>
              </a:spcBef>
              <a:spcAft>
                <a:spcPct val="0"/>
              </a:spcAft>
              <a:buClr>
                <a:srgbClr val="CC9900"/>
              </a:buClr>
              <a:buSzTx/>
              <a:buFont typeface="Arial" pitchFamily="34" charset="0"/>
              <a:buChar char="•"/>
              <a:tabLst/>
              <a:defRPr/>
            </a:pPr>
            <a:r>
              <a:rPr lang="en-US" kern="0" dirty="0" smtClean="0">
                <a:latin typeface="+mn-lt"/>
              </a:rPr>
              <a:t>Scleroderma</a:t>
            </a:r>
            <a:endParaRPr lang="en-US" kern="0" dirty="0" smtClean="0">
              <a:latin typeface="+mn-lt"/>
            </a:endParaRPr>
          </a:p>
          <a:p>
            <a:pPr marL="0" marR="0" lvl="0" indent="0" defTabSz="914400" rtl="0" eaLnBrk="0" fontAlgn="base" latinLnBrk="0" hangingPunct="0">
              <a:lnSpc>
                <a:spcPct val="90000"/>
              </a:lnSpc>
              <a:spcBef>
                <a:spcPct val="60000"/>
              </a:spcBef>
              <a:spcAft>
                <a:spcPct val="0"/>
              </a:spcAft>
              <a:buClr>
                <a:srgbClr val="CC9900"/>
              </a:buClr>
              <a:buSzTx/>
              <a:buFont typeface="Arial" pitchFamily="34" charset="0"/>
              <a:buChar char="•"/>
              <a:tabLst/>
              <a:defRPr/>
            </a:pPr>
            <a:endParaRPr kumimoji="0" lang="en-US" b="0" i="0" u="none" strike="noStrike" kern="0" cap="none" spc="0" normalizeH="0" baseline="0" noProof="0" dirty="0">
              <a:ln>
                <a:noFill/>
              </a:ln>
              <a:solidFill>
                <a:schemeClr val="tx1"/>
              </a:solidFill>
              <a:effectLst/>
              <a:uLnTx/>
              <a:uFillTx/>
              <a:latin typeface="+mn-lt"/>
              <a:ea typeface="+mn-ea"/>
              <a:cs typeface="+mn-cs"/>
            </a:endParaRPr>
          </a:p>
        </p:txBody>
      </p:sp>
    </p:spTree>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0213" y="1611313"/>
            <a:ext cx="8524875" cy="830997"/>
          </a:xfrm>
        </p:spPr>
        <p:txBody>
          <a:bodyPr/>
          <a:lstStyle/>
          <a:p>
            <a:r>
              <a:rPr lang="en-US" sz="3200" i="1" dirty="0" smtClean="0">
                <a:solidFill>
                  <a:schemeClr val="tx1"/>
                </a:solidFill>
              </a:rPr>
              <a:t>Learning Objectives</a:t>
            </a:r>
            <a:r>
              <a:rPr lang="en-US" sz="3200" dirty="0" smtClean="0">
                <a:solidFill>
                  <a:schemeClr val="tx1"/>
                </a:solidFill>
              </a:rPr>
              <a:t/>
            </a:r>
            <a:br>
              <a:rPr lang="en-US" sz="3200" dirty="0" smtClean="0">
                <a:solidFill>
                  <a:schemeClr val="tx1"/>
                </a:solidFill>
              </a:rPr>
            </a:br>
            <a:endParaRPr lang="en-US" dirty="0"/>
          </a:p>
        </p:txBody>
      </p:sp>
      <p:sp>
        <p:nvSpPr>
          <p:cNvPr id="3" name="Content Placeholder 2"/>
          <p:cNvSpPr>
            <a:spLocks noGrp="1"/>
          </p:cNvSpPr>
          <p:nvPr>
            <p:ph idx="1"/>
          </p:nvPr>
        </p:nvSpPr>
        <p:spPr/>
        <p:txBody>
          <a:bodyPr/>
          <a:lstStyle/>
          <a:p>
            <a:r>
              <a:rPr lang="en-US" sz="1800" dirty="0" smtClean="0">
                <a:solidFill>
                  <a:schemeClr val="tx1"/>
                </a:solidFill>
                <a:latin typeface="+mn-lt"/>
                <a:ea typeface="+mn-ea"/>
                <a:cs typeface="+mn-cs"/>
              </a:rPr>
              <a:t>Explain the pathophysiology of selected autoimmune </a:t>
            </a:r>
            <a:r>
              <a:rPr lang="en-US" sz="1800" dirty="0" smtClean="0">
                <a:solidFill>
                  <a:schemeClr val="tx1"/>
                </a:solidFill>
                <a:latin typeface="+mn-lt"/>
                <a:ea typeface="+mn-ea"/>
                <a:cs typeface="+mn-cs"/>
              </a:rPr>
              <a:t>disorders (diffuse connective tissue disease).</a:t>
            </a:r>
            <a:endParaRPr lang="en-US" sz="1800" dirty="0" smtClean="0">
              <a:solidFill>
                <a:schemeClr val="tx1"/>
              </a:solidFill>
              <a:latin typeface="+mn-lt"/>
              <a:ea typeface="+mn-ea"/>
              <a:cs typeface="+mn-cs"/>
            </a:endParaRPr>
          </a:p>
          <a:p>
            <a:r>
              <a:rPr lang="en-US" sz="1800" dirty="0" smtClean="0">
                <a:solidFill>
                  <a:schemeClr val="tx1"/>
                </a:solidFill>
                <a:latin typeface="+mn-lt"/>
                <a:ea typeface="+mn-ea"/>
                <a:cs typeface="+mn-cs"/>
              </a:rPr>
              <a:t>Describe the assessment and diagnostic findings that may be seen in patients with a suspected diagnosis of </a:t>
            </a:r>
            <a:r>
              <a:rPr lang="en-US" sz="1800" dirty="0" smtClean="0">
                <a:solidFill>
                  <a:schemeClr val="tx1"/>
                </a:solidFill>
                <a:latin typeface="+mn-lt"/>
                <a:ea typeface="+mn-ea"/>
                <a:cs typeface="+mn-cs"/>
              </a:rPr>
              <a:t>diffuse connective tissue disease.</a:t>
            </a:r>
            <a:endParaRPr lang="en-US" sz="1800" dirty="0" smtClean="0">
              <a:solidFill>
                <a:schemeClr val="tx1"/>
              </a:solidFill>
              <a:latin typeface="+mn-lt"/>
              <a:ea typeface="+mn-ea"/>
              <a:cs typeface="+mn-cs"/>
            </a:endParaRPr>
          </a:p>
          <a:p>
            <a:r>
              <a:rPr lang="en-US" sz="1800" dirty="0" smtClean="0">
                <a:solidFill>
                  <a:schemeClr val="tx1"/>
                </a:solidFill>
                <a:latin typeface="+mn-lt"/>
                <a:ea typeface="+mn-ea"/>
                <a:cs typeface="+mn-cs"/>
              </a:rPr>
              <a:t>Discuss appropriate nursing interventions based on nursing diagnoses and collaborative problems that commonly occur with </a:t>
            </a:r>
            <a:r>
              <a:rPr lang="en-US" sz="1800" dirty="0" smtClean="0">
                <a:solidFill>
                  <a:schemeClr val="tx1"/>
                </a:solidFill>
                <a:latin typeface="+mn-lt"/>
                <a:ea typeface="+mn-ea"/>
                <a:cs typeface="+mn-cs"/>
              </a:rPr>
              <a:t>diffuse connective tissue disease.</a:t>
            </a:r>
            <a:endParaRPr lang="en-US" sz="1800" dirty="0" smtClean="0">
              <a:solidFill>
                <a:schemeClr val="tx1"/>
              </a:solidFill>
              <a:latin typeface="+mn-lt"/>
              <a:ea typeface="+mn-ea"/>
              <a:cs typeface="+mn-cs"/>
            </a:endParaRPr>
          </a:p>
          <a:p>
            <a:r>
              <a:rPr lang="en-US" sz="1800" dirty="0" smtClean="0">
                <a:solidFill>
                  <a:schemeClr val="tx1"/>
                </a:solidFill>
                <a:latin typeface="+mn-lt"/>
                <a:ea typeface="+mn-ea"/>
                <a:cs typeface="+mn-cs"/>
              </a:rPr>
              <a:t>Describe the systemic effects of a </a:t>
            </a:r>
            <a:r>
              <a:rPr lang="en-US" sz="1800" dirty="0" smtClean="0">
                <a:solidFill>
                  <a:schemeClr val="tx1"/>
                </a:solidFill>
                <a:latin typeface="+mn-lt"/>
                <a:ea typeface="+mn-ea"/>
                <a:cs typeface="+mn-cs"/>
              </a:rPr>
              <a:t>diffuse connective </a:t>
            </a:r>
            <a:r>
              <a:rPr lang="en-US" sz="1800" dirty="0" smtClean="0">
                <a:solidFill>
                  <a:schemeClr val="tx1"/>
                </a:solidFill>
                <a:latin typeface="+mn-lt"/>
                <a:ea typeface="+mn-ea"/>
                <a:cs typeface="+mn-cs"/>
              </a:rPr>
              <a:t>tissue disease.</a:t>
            </a:r>
          </a:p>
          <a:p>
            <a:r>
              <a:rPr lang="en-US" sz="1800" dirty="0" smtClean="0">
                <a:solidFill>
                  <a:schemeClr val="tx1"/>
                </a:solidFill>
                <a:latin typeface="+mn-lt"/>
                <a:ea typeface="+mn-ea"/>
                <a:cs typeface="+mn-cs"/>
              </a:rPr>
              <a:t>Identify modifications in interventions to accommodate changes in patients’ functional ability that may occur with disease progression.</a:t>
            </a:r>
          </a:p>
          <a:p>
            <a:endParaRPr lang="en-US" sz="1800" dirty="0" smtClean="0">
              <a:solidFill>
                <a:schemeClr val="tx1"/>
              </a:solidFill>
              <a:latin typeface="+mn-lt"/>
              <a:ea typeface="+mn-ea"/>
              <a:cs typeface="+mn-cs"/>
            </a:endParaRPr>
          </a:p>
          <a:p>
            <a:endParaRPr lang="en-US"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dirty="0" smtClean="0"/>
              <a:t>Question</a:t>
            </a:r>
          </a:p>
        </p:txBody>
      </p:sp>
      <p:sp>
        <p:nvSpPr>
          <p:cNvPr id="4099" name="Content Placeholder 2"/>
          <p:cNvSpPr>
            <a:spLocks noGrp="1"/>
          </p:cNvSpPr>
          <p:nvPr>
            <p:ph idx="1"/>
          </p:nvPr>
        </p:nvSpPr>
        <p:spPr/>
        <p:txBody>
          <a:bodyPr/>
          <a:lstStyle/>
          <a:p>
            <a:pPr eaLnBrk="1" hangingPunct="1">
              <a:buFontTx/>
              <a:buNone/>
            </a:pPr>
            <a:r>
              <a:rPr lang="en-US" smtClean="0"/>
              <a:t>Is the following statement True or False?</a:t>
            </a:r>
          </a:p>
          <a:p>
            <a:pPr eaLnBrk="1" hangingPunct="1">
              <a:buFontTx/>
              <a:buNone/>
            </a:pPr>
            <a:endParaRPr lang="en-US" smtClean="0"/>
          </a:p>
          <a:p>
            <a:pPr eaLnBrk="1" hangingPunct="1">
              <a:buFontTx/>
              <a:buNone/>
            </a:pPr>
            <a:r>
              <a:rPr lang="en-US" smtClean="0"/>
              <a:t>Diarthrodial is bleeding into a joint.</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dirty="0" smtClean="0"/>
              <a:t>Answer</a:t>
            </a:r>
          </a:p>
        </p:txBody>
      </p:sp>
      <p:sp>
        <p:nvSpPr>
          <p:cNvPr id="5123" name="Content Placeholder 2"/>
          <p:cNvSpPr>
            <a:spLocks noGrp="1"/>
          </p:cNvSpPr>
          <p:nvPr>
            <p:ph idx="1"/>
          </p:nvPr>
        </p:nvSpPr>
        <p:spPr/>
        <p:txBody>
          <a:bodyPr/>
          <a:lstStyle/>
          <a:p>
            <a:pPr eaLnBrk="1" hangingPunct="1">
              <a:buFontTx/>
              <a:buNone/>
            </a:pPr>
            <a:r>
              <a:rPr lang="en-US" smtClean="0"/>
              <a:t>False</a:t>
            </a:r>
          </a:p>
          <a:p>
            <a:pPr eaLnBrk="1" hangingPunct="1">
              <a:buFontTx/>
              <a:buNone/>
            </a:pPr>
            <a:endParaRPr lang="en-US" smtClean="0"/>
          </a:p>
          <a:p>
            <a:pPr eaLnBrk="1" hangingPunct="1">
              <a:buFontTx/>
              <a:buNone/>
            </a:pPr>
            <a:r>
              <a:rPr lang="en-US" smtClean="0"/>
              <a:t>Diarthrodial is a joint with two freely movable parts. Hemarthrosis is bleeding into a joint.</a:t>
            </a:r>
          </a:p>
          <a:p>
            <a:pPr eaLnBrk="1" hangingPunct="1">
              <a:buFontTx/>
              <a:buNone/>
            </a:pPr>
            <a:endParaRPr lang="en-US" smtClean="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2082" name="Rectangle 2"/>
          <p:cNvSpPr>
            <a:spLocks noGrp="1" noChangeArrowheads="1"/>
          </p:cNvSpPr>
          <p:nvPr>
            <p:ph type="title"/>
          </p:nvPr>
        </p:nvSpPr>
        <p:spPr>
          <a:xfrm>
            <a:off x="430213" y="1616075"/>
            <a:ext cx="8524875" cy="384175"/>
          </a:xfrm>
        </p:spPr>
        <p:txBody>
          <a:bodyPr/>
          <a:lstStyle/>
          <a:p>
            <a:pPr eaLnBrk="1" hangingPunct="1">
              <a:defRPr/>
            </a:pPr>
            <a:r>
              <a:rPr lang="en-US" dirty="0" smtClean="0"/>
              <a:t>Diffuse Connective Tissue Diseases</a:t>
            </a:r>
          </a:p>
        </p:txBody>
      </p:sp>
      <p:sp>
        <p:nvSpPr>
          <p:cNvPr id="16387" name="Rectangle 3"/>
          <p:cNvSpPr>
            <a:spLocks noGrp="1" noChangeArrowheads="1"/>
          </p:cNvSpPr>
          <p:nvPr>
            <p:ph type="body" idx="1"/>
          </p:nvPr>
        </p:nvSpPr>
        <p:spPr/>
        <p:txBody>
          <a:bodyPr/>
          <a:lstStyle/>
          <a:p>
            <a:pPr eaLnBrk="1" hangingPunct="1"/>
            <a:r>
              <a:rPr lang="en-US" dirty="0" smtClean="0"/>
              <a:t>A group of chronic disorders characterized by diffuse inflammation and degeneration in the connective tissue</a:t>
            </a:r>
          </a:p>
          <a:p>
            <a:pPr eaLnBrk="1" hangingPunct="1"/>
            <a:r>
              <a:rPr lang="en-US" dirty="0" smtClean="0"/>
              <a:t>Cause is unknown but thought to have an immunologic basis</a:t>
            </a:r>
          </a:p>
          <a:p>
            <a:pPr eaLnBrk="1" hangingPunct="1"/>
            <a:r>
              <a:rPr lang="en-US" dirty="0" smtClean="0"/>
              <a:t>Characterized by a clinical course of exacerbations and remissions</a:t>
            </a:r>
          </a:p>
          <a:p>
            <a:pPr eaLnBrk="1" hangingPunct="1"/>
            <a:r>
              <a:rPr lang="en-US" dirty="0" smtClean="0"/>
              <a:t>Includes </a:t>
            </a:r>
            <a:r>
              <a:rPr lang="en-US" b="1" u="sng" dirty="0" smtClean="0"/>
              <a:t>SLE</a:t>
            </a:r>
            <a:r>
              <a:rPr lang="en-US" dirty="0" smtClean="0"/>
              <a:t>, scleroderma, </a:t>
            </a:r>
            <a:r>
              <a:rPr lang="en-US" dirty="0" err="1" smtClean="0"/>
              <a:t>polymyositis</a:t>
            </a:r>
            <a:r>
              <a:rPr lang="en-US" dirty="0" smtClean="0"/>
              <a:t>, and </a:t>
            </a:r>
            <a:r>
              <a:rPr lang="en-US" dirty="0" err="1" smtClean="0"/>
              <a:t>polymyalgia</a:t>
            </a:r>
            <a:r>
              <a:rPr lang="en-US" dirty="0" smtClean="0"/>
              <a:t> </a:t>
            </a:r>
            <a:r>
              <a:rPr lang="en-US" dirty="0" err="1" smtClean="0"/>
              <a:t>rheumatica</a:t>
            </a:r>
            <a:endParaRPr lang="en-US" dirty="0" smtClean="0"/>
          </a:p>
          <a:p>
            <a:pPr eaLnBrk="1" hangingPunct="1"/>
            <a:endParaRPr lang="en-US" dirty="0" smtClean="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62" name="Rectangle 2"/>
          <p:cNvSpPr>
            <a:spLocks noGrp="1" noChangeArrowheads="1"/>
          </p:cNvSpPr>
          <p:nvPr>
            <p:ph type="title"/>
          </p:nvPr>
        </p:nvSpPr>
        <p:spPr>
          <a:xfrm>
            <a:off x="430213" y="1208088"/>
            <a:ext cx="8524875" cy="384175"/>
          </a:xfrm>
        </p:spPr>
        <p:txBody>
          <a:bodyPr/>
          <a:lstStyle/>
          <a:p>
            <a:pPr eaLnBrk="1" hangingPunct="1">
              <a:defRPr/>
            </a:pPr>
            <a:r>
              <a:rPr lang="en-US" smtClean="0"/>
              <a:t>Nursing Management</a:t>
            </a:r>
          </a:p>
        </p:txBody>
      </p:sp>
      <p:sp>
        <p:nvSpPr>
          <p:cNvPr id="6147" name="Rectangle 3"/>
          <p:cNvSpPr>
            <a:spLocks noGrp="1" noChangeArrowheads="1"/>
          </p:cNvSpPr>
          <p:nvPr>
            <p:ph type="body" idx="1"/>
          </p:nvPr>
        </p:nvSpPr>
        <p:spPr>
          <a:xfrm>
            <a:off x="330200" y="1663700"/>
            <a:ext cx="8613775" cy="4848225"/>
          </a:xfrm>
        </p:spPr>
        <p:txBody>
          <a:bodyPr/>
          <a:lstStyle/>
          <a:p>
            <a:pPr eaLnBrk="1" hangingPunct="1"/>
            <a:r>
              <a:rPr lang="en-US" smtClean="0"/>
              <a:t>Monitor for signs and symtoms of infections</a:t>
            </a:r>
          </a:p>
          <a:p>
            <a:pPr lvl="1" eaLnBrk="1" hangingPunct="1"/>
            <a:r>
              <a:rPr lang="en-US" smtClean="0"/>
              <a:t>Note symptoms of inflammatory response may be blunted</a:t>
            </a:r>
          </a:p>
          <a:p>
            <a:pPr eaLnBrk="1" hangingPunct="1"/>
            <a:r>
              <a:rPr lang="en-US" smtClean="0"/>
              <a:t>Monitor lab values</a:t>
            </a:r>
          </a:p>
          <a:p>
            <a:pPr eaLnBrk="1" hangingPunct="1"/>
            <a:r>
              <a:rPr lang="en-US" smtClean="0"/>
              <a:t>Promote good nutrition </a:t>
            </a:r>
          </a:p>
          <a:p>
            <a:pPr eaLnBrk="1" hangingPunct="1"/>
            <a:r>
              <a:rPr lang="en-US" smtClean="0"/>
              <a:t>Address anxiety, stress, and coping</a:t>
            </a:r>
          </a:p>
          <a:p>
            <a:pPr eaLnBrk="1" hangingPunct="1"/>
            <a:r>
              <a:rPr lang="en-US" smtClean="0"/>
              <a:t>Strategies to reduce risk of infection</a:t>
            </a:r>
          </a:p>
          <a:p>
            <a:pPr lvl="1" eaLnBrk="1" hangingPunct="1"/>
            <a:r>
              <a:rPr lang="en-US" b="1" smtClean="0"/>
              <a:t>Handwashing</a:t>
            </a:r>
            <a:r>
              <a:rPr lang="en-US" smtClean="0"/>
              <a:t> and strict aseptic technique</a:t>
            </a:r>
          </a:p>
          <a:p>
            <a:pPr lvl="1" eaLnBrk="1" hangingPunct="1"/>
            <a:r>
              <a:rPr lang="en-US" smtClean="0"/>
              <a:t>Patient protection and hygiene measures: skin care, promote normal bowel and bladder function, pulmonary hygiene </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7746" name="Rectangle 2"/>
          <p:cNvSpPr>
            <a:spLocks noGrp="1" noChangeArrowheads="1"/>
          </p:cNvSpPr>
          <p:nvPr>
            <p:ph type="title"/>
          </p:nvPr>
        </p:nvSpPr>
        <p:spPr>
          <a:xfrm>
            <a:off x="430213" y="1616075"/>
            <a:ext cx="8524875" cy="384175"/>
          </a:xfrm>
        </p:spPr>
        <p:txBody>
          <a:bodyPr/>
          <a:lstStyle/>
          <a:p>
            <a:pPr eaLnBrk="1" hangingPunct="1">
              <a:defRPr/>
            </a:pPr>
            <a:r>
              <a:rPr lang="en-US" dirty="0" smtClean="0"/>
              <a:t>Rheumatoid Arthritis</a:t>
            </a:r>
          </a:p>
        </p:txBody>
      </p:sp>
      <p:sp>
        <p:nvSpPr>
          <p:cNvPr id="6147" name="Rectangle 3"/>
          <p:cNvSpPr>
            <a:spLocks noGrp="1" noChangeArrowheads="1"/>
          </p:cNvSpPr>
          <p:nvPr>
            <p:ph type="body" idx="1"/>
          </p:nvPr>
        </p:nvSpPr>
        <p:spPr/>
        <p:txBody>
          <a:bodyPr/>
          <a:lstStyle/>
          <a:p>
            <a:pPr eaLnBrk="1" hangingPunct="1"/>
            <a:r>
              <a:rPr lang="en-US" dirty="0" smtClean="0"/>
              <a:t>More than 100 different disorders</a:t>
            </a:r>
          </a:p>
          <a:p>
            <a:pPr eaLnBrk="1" hangingPunct="1"/>
            <a:r>
              <a:rPr lang="en-US" dirty="0" smtClean="0"/>
              <a:t>Affect primary the joints, but also muscles, bone, ligament, tendons, cartilage</a:t>
            </a:r>
          </a:p>
          <a:p>
            <a:pPr eaLnBrk="1" hangingPunct="1"/>
            <a:r>
              <a:rPr lang="en-US" dirty="0" smtClean="0"/>
              <a:t>Classification:</a:t>
            </a:r>
          </a:p>
          <a:p>
            <a:pPr lvl="1" eaLnBrk="1" hangingPunct="1"/>
            <a:r>
              <a:rPr lang="en-US" dirty="0" err="1" smtClean="0"/>
              <a:t>Monoarticular</a:t>
            </a:r>
            <a:r>
              <a:rPr lang="en-US" dirty="0" smtClean="0"/>
              <a:t> or </a:t>
            </a:r>
            <a:r>
              <a:rPr lang="en-US" dirty="0" err="1" smtClean="0"/>
              <a:t>polyarticular</a:t>
            </a:r>
            <a:endParaRPr lang="en-US" dirty="0" smtClean="0"/>
          </a:p>
          <a:p>
            <a:pPr lvl="1" eaLnBrk="1" hangingPunct="1"/>
            <a:r>
              <a:rPr lang="en-US" dirty="0" smtClean="0"/>
              <a:t>Inflammatory or </a:t>
            </a:r>
            <a:r>
              <a:rPr lang="en-US" dirty="0" err="1" smtClean="0"/>
              <a:t>noninflammatory</a:t>
            </a:r>
            <a:r>
              <a:rPr lang="en-US" dirty="0" smtClean="0"/>
              <a:t>	</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1842" name="Rectangle 2"/>
          <p:cNvSpPr>
            <a:spLocks noGrp="1" noChangeArrowheads="1"/>
          </p:cNvSpPr>
          <p:nvPr>
            <p:ph type="title"/>
          </p:nvPr>
        </p:nvSpPr>
        <p:spPr>
          <a:xfrm>
            <a:off x="430213" y="1231900"/>
            <a:ext cx="8524875" cy="768350"/>
          </a:xfrm>
        </p:spPr>
        <p:txBody>
          <a:bodyPr/>
          <a:lstStyle/>
          <a:p>
            <a:pPr eaLnBrk="1" hangingPunct="1">
              <a:defRPr/>
            </a:pPr>
            <a:r>
              <a:rPr lang="en-US" dirty="0" smtClean="0"/>
              <a:t>Characteristic Degenerative Changes— “Degradation”</a:t>
            </a:r>
          </a:p>
        </p:txBody>
      </p:sp>
      <p:pic>
        <p:nvPicPr>
          <p:cNvPr id="7172" name="Picture 4" descr="E:\Suvarna\Connection\CD\Smeltzer IRDVD\Input\Images from VT\Image\jpg\jpg chap 37 to 72\figure_54-4.jpg"/>
          <p:cNvPicPr>
            <a:picLocks noChangeAspect="1" noChangeArrowheads="1"/>
          </p:cNvPicPr>
          <p:nvPr/>
        </p:nvPicPr>
        <p:blipFill>
          <a:blip r:embed="rId2"/>
          <a:srcRect/>
          <a:stretch>
            <a:fillRect/>
          </a:stretch>
        </p:blipFill>
        <p:spPr bwMode="auto">
          <a:xfrm>
            <a:off x="1919288" y="2482850"/>
            <a:ext cx="5303837" cy="3670300"/>
          </a:xfrm>
          <a:prstGeom prst="rect">
            <a:avLst/>
          </a:prstGeom>
          <a:noFill/>
        </p:spPr>
      </p:pic>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3890" name="Rectangle 2"/>
          <p:cNvSpPr>
            <a:spLocks noGrp="1" noChangeArrowheads="1"/>
          </p:cNvSpPr>
          <p:nvPr>
            <p:ph type="title"/>
          </p:nvPr>
        </p:nvSpPr>
        <p:spPr>
          <a:xfrm>
            <a:off x="430213" y="1616075"/>
            <a:ext cx="8524875" cy="384175"/>
          </a:xfrm>
        </p:spPr>
        <p:txBody>
          <a:bodyPr/>
          <a:lstStyle/>
          <a:p>
            <a:pPr eaLnBrk="1" hangingPunct="1">
              <a:defRPr/>
            </a:pPr>
            <a:r>
              <a:rPr lang="en-US" dirty="0" smtClean="0"/>
              <a:t>Clinical Manifestations</a:t>
            </a:r>
          </a:p>
        </p:txBody>
      </p:sp>
      <p:sp>
        <p:nvSpPr>
          <p:cNvPr id="8195" name="Rectangle 3"/>
          <p:cNvSpPr>
            <a:spLocks noGrp="1" noChangeArrowheads="1"/>
          </p:cNvSpPr>
          <p:nvPr>
            <p:ph type="body" idx="1"/>
          </p:nvPr>
        </p:nvSpPr>
        <p:spPr/>
        <p:txBody>
          <a:bodyPr/>
          <a:lstStyle/>
          <a:p>
            <a:pPr eaLnBrk="1" hangingPunct="1"/>
            <a:r>
              <a:rPr lang="en-US" smtClean="0"/>
              <a:t>Pain</a:t>
            </a:r>
          </a:p>
          <a:p>
            <a:pPr eaLnBrk="1" hangingPunct="1"/>
            <a:r>
              <a:rPr lang="en-US" smtClean="0"/>
              <a:t>Joint swelling</a:t>
            </a:r>
          </a:p>
          <a:p>
            <a:pPr eaLnBrk="1" hangingPunct="1"/>
            <a:r>
              <a:rPr lang="en-US" smtClean="0"/>
              <a:t>Limited movement</a:t>
            </a:r>
          </a:p>
          <a:p>
            <a:pPr eaLnBrk="1" hangingPunct="1"/>
            <a:r>
              <a:rPr lang="en-US" smtClean="0"/>
              <a:t>Stiffness</a:t>
            </a:r>
          </a:p>
          <a:p>
            <a:pPr eaLnBrk="1" hangingPunct="1"/>
            <a:r>
              <a:rPr lang="en-US" smtClean="0"/>
              <a:t>Weakness</a:t>
            </a:r>
          </a:p>
          <a:p>
            <a:pPr eaLnBrk="1" hangingPunct="1"/>
            <a:r>
              <a:rPr lang="en-US" smtClean="0"/>
              <a:t>Fatigue</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9794" name="Rectangle 2"/>
          <p:cNvSpPr>
            <a:spLocks noGrp="1" noChangeArrowheads="1"/>
          </p:cNvSpPr>
          <p:nvPr>
            <p:ph type="title"/>
          </p:nvPr>
        </p:nvSpPr>
        <p:spPr>
          <a:xfrm>
            <a:off x="430213" y="1231900"/>
            <a:ext cx="8524875" cy="768350"/>
          </a:xfrm>
        </p:spPr>
        <p:txBody>
          <a:bodyPr/>
          <a:lstStyle/>
          <a:p>
            <a:pPr eaLnBrk="1" hangingPunct="1">
              <a:defRPr/>
            </a:pPr>
            <a:r>
              <a:rPr lang="en-US" dirty="0" smtClean="0"/>
              <a:t>Pathophysiology and Associated Physical Signs of Rheumatoid Arthritis </a:t>
            </a:r>
          </a:p>
        </p:txBody>
      </p:sp>
      <p:pic>
        <p:nvPicPr>
          <p:cNvPr id="9220" name="Picture 4" descr="E:\Suvarna\Connection\CD\Smeltzer IRDVD\Input\Images from VT\Image\jpg\jpg chap 37 to 72\figure_54-1.jpg"/>
          <p:cNvPicPr>
            <a:picLocks noChangeAspect="1" noChangeArrowheads="1"/>
          </p:cNvPicPr>
          <p:nvPr/>
        </p:nvPicPr>
        <p:blipFill>
          <a:blip r:embed="rId2" cstate="print"/>
          <a:srcRect/>
          <a:stretch>
            <a:fillRect/>
          </a:stretch>
        </p:blipFill>
        <p:spPr bwMode="auto">
          <a:xfrm>
            <a:off x="1600200" y="2170113"/>
            <a:ext cx="5940425" cy="4343400"/>
          </a:xfrm>
          <a:prstGeom prst="rect">
            <a:avLst/>
          </a:prstGeom>
          <a:noFill/>
        </p:spPr>
      </p:pic>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4914" name="Rectangle 2"/>
          <p:cNvSpPr>
            <a:spLocks noGrp="1" noChangeArrowheads="1"/>
          </p:cNvSpPr>
          <p:nvPr>
            <p:ph type="title"/>
          </p:nvPr>
        </p:nvSpPr>
        <p:spPr>
          <a:xfrm>
            <a:off x="430213" y="1231900"/>
            <a:ext cx="8524875" cy="768350"/>
          </a:xfrm>
        </p:spPr>
        <p:txBody>
          <a:bodyPr/>
          <a:lstStyle/>
          <a:p>
            <a:pPr eaLnBrk="1" hangingPunct="1">
              <a:defRPr/>
            </a:pPr>
            <a:r>
              <a:rPr lang="en-US" dirty="0" smtClean="0"/>
              <a:t>Patient Assessment and Diagnostic Findings</a:t>
            </a:r>
          </a:p>
        </p:txBody>
      </p:sp>
      <p:sp>
        <p:nvSpPr>
          <p:cNvPr id="10243" name="Rectangle 3"/>
          <p:cNvSpPr>
            <a:spLocks noGrp="1" noChangeArrowheads="1"/>
          </p:cNvSpPr>
          <p:nvPr>
            <p:ph type="body" idx="1"/>
          </p:nvPr>
        </p:nvSpPr>
        <p:spPr/>
        <p:txBody>
          <a:bodyPr/>
          <a:lstStyle/>
          <a:p>
            <a:pPr eaLnBrk="1" hangingPunct="1">
              <a:lnSpc>
                <a:spcPct val="80000"/>
              </a:lnSpc>
            </a:pPr>
            <a:r>
              <a:rPr lang="en-US" smtClean="0"/>
              <a:t>Health history: include onset of and evolution of symptoms, family history, past health history, and contributing factors</a:t>
            </a:r>
          </a:p>
          <a:p>
            <a:pPr eaLnBrk="1" hangingPunct="1">
              <a:lnSpc>
                <a:spcPct val="80000"/>
              </a:lnSpc>
            </a:pPr>
            <a:r>
              <a:rPr lang="en-US" smtClean="0"/>
              <a:t>Functional assessment</a:t>
            </a:r>
          </a:p>
          <a:p>
            <a:pPr eaLnBrk="1" hangingPunct="1">
              <a:lnSpc>
                <a:spcPct val="80000"/>
              </a:lnSpc>
            </a:pPr>
            <a:r>
              <a:rPr lang="en-US" smtClean="0"/>
              <a:t>Arthrocentesis</a:t>
            </a:r>
          </a:p>
          <a:p>
            <a:pPr eaLnBrk="1" hangingPunct="1">
              <a:lnSpc>
                <a:spcPct val="80000"/>
              </a:lnSpc>
            </a:pPr>
            <a:r>
              <a:rPr lang="en-US" smtClean="0"/>
              <a:t>X-rays, bone scans, CTs, and MRIs</a:t>
            </a:r>
          </a:p>
          <a:p>
            <a:pPr eaLnBrk="1" hangingPunct="1">
              <a:lnSpc>
                <a:spcPct val="80000"/>
              </a:lnSpc>
            </a:pPr>
            <a:r>
              <a:rPr lang="en-US" smtClean="0"/>
              <a:t>Tissue biopsy</a:t>
            </a:r>
          </a:p>
          <a:p>
            <a:pPr eaLnBrk="1" hangingPunct="1">
              <a:lnSpc>
                <a:spcPct val="80000"/>
              </a:lnSpc>
            </a:pPr>
            <a:r>
              <a:rPr lang="en-US" smtClean="0"/>
              <a:t>Blood studies</a:t>
            </a:r>
            <a:br>
              <a:rPr lang="en-US" smtClean="0"/>
            </a:br>
            <a:endParaRPr lang="en-US" smtClean="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0034" name="Rectangle 2"/>
          <p:cNvSpPr>
            <a:spLocks noGrp="1" noChangeArrowheads="1"/>
          </p:cNvSpPr>
          <p:nvPr>
            <p:ph type="title"/>
          </p:nvPr>
        </p:nvSpPr>
        <p:spPr>
          <a:xfrm>
            <a:off x="430213" y="1616075"/>
            <a:ext cx="8524875" cy="384175"/>
          </a:xfrm>
        </p:spPr>
        <p:txBody>
          <a:bodyPr/>
          <a:lstStyle/>
          <a:p>
            <a:pPr eaLnBrk="1" hangingPunct="1">
              <a:defRPr/>
            </a:pPr>
            <a:r>
              <a:rPr lang="en-US" dirty="0" smtClean="0"/>
              <a:t>Nursing Interventions </a:t>
            </a:r>
          </a:p>
        </p:txBody>
      </p:sp>
      <p:sp>
        <p:nvSpPr>
          <p:cNvPr id="11267" name="Rectangle 3"/>
          <p:cNvSpPr>
            <a:spLocks noGrp="1" noChangeArrowheads="1"/>
          </p:cNvSpPr>
          <p:nvPr>
            <p:ph type="body" idx="1"/>
          </p:nvPr>
        </p:nvSpPr>
        <p:spPr/>
        <p:txBody>
          <a:bodyPr/>
          <a:lstStyle/>
          <a:p>
            <a:pPr eaLnBrk="1" hangingPunct="1"/>
            <a:r>
              <a:rPr lang="en-US" smtClean="0"/>
              <a:t>Understanding of the underlying disease process guide; the nurse’s critical thinking to provide interventions</a:t>
            </a:r>
          </a:p>
          <a:p>
            <a:pPr eaLnBrk="1" hangingPunct="1"/>
            <a:r>
              <a:rPr lang="en-US" smtClean="0"/>
              <a:t>The extent of the disease process, and whether it is localized or more systemic, will also affect nursing activities</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5938" name="Rectangle 2"/>
          <p:cNvSpPr>
            <a:spLocks noGrp="1" noChangeArrowheads="1"/>
          </p:cNvSpPr>
          <p:nvPr>
            <p:ph type="title"/>
          </p:nvPr>
        </p:nvSpPr>
        <p:spPr>
          <a:xfrm>
            <a:off x="430213" y="1231900"/>
            <a:ext cx="8524875" cy="768350"/>
          </a:xfrm>
        </p:spPr>
        <p:txBody>
          <a:bodyPr/>
          <a:lstStyle/>
          <a:p>
            <a:pPr eaLnBrk="1" hangingPunct="1">
              <a:defRPr/>
            </a:pPr>
            <a:r>
              <a:rPr lang="en-US" dirty="0" smtClean="0"/>
              <a:t>Nursing Process: The Care of the Patient with a Rheumatoid Arthritis—Assessment</a:t>
            </a:r>
          </a:p>
        </p:txBody>
      </p:sp>
      <p:sp>
        <p:nvSpPr>
          <p:cNvPr id="12291" name="Rectangle 3"/>
          <p:cNvSpPr>
            <a:spLocks noGrp="1" noChangeArrowheads="1"/>
          </p:cNvSpPr>
          <p:nvPr>
            <p:ph type="body" idx="1"/>
          </p:nvPr>
        </p:nvSpPr>
        <p:spPr/>
        <p:txBody>
          <a:bodyPr/>
          <a:lstStyle/>
          <a:p>
            <a:pPr eaLnBrk="1" hangingPunct="1"/>
            <a:r>
              <a:rPr lang="en-US" dirty="0" smtClean="0"/>
              <a:t>Health history and physical assessment focus on current and past symptoms, and also include the patient's psychological and mental status, social support systems, ability to participate in daily activities, comply with treatment regimen, and manage self-care </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62" name="Rectangle 2"/>
          <p:cNvSpPr>
            <a:spLocks noGrp="1" noChangeArrowheads="1"/>
          </p:cNvSpPr>
          <p:nvPr>
            <p:ph type="title"/>
          </p:nvPr>
        </p:nvSpPr>
        <p:spPr>
          <a:xfrm>
            <a:off x="430213" y="1231900"/>
            <a:ext cx="8524875" cy="768350"/>
          </a:xfrm>
        </p:spPr>
        <p:txBody>
          <a:bodyPr/>
          <a:lstStyle/>
          <a:p>
            <a:pPr eaLnBrk="1" hangingPunct="1">
              <a:defRPr/>
            </a:pPr>
            <a:r>
              <a:rPr lang="en-US" dirty="0" smtClean="0"/>
              <a:t>Nursing Process: The Care of the Patient with a Rheumatoid Arthritis—Diagnoses</a:t>
            </a:r>
          </a:p>
        </p:txBody>
      </p:sp>
      <p:sp>
        <p:nvSpPr>
          <p:cNvPr id="13315" name="Rectangle 3"/>
          <p:cNvSpPr>
            <a:spLocks noGrp="1" noChangeArrowheads="1"/>
          </p:cNvSpPr>
          <p:nvPr>
            <p:ph type="body" idx="1"/>
          </p:nvPr>
        </p:nvSpPr>
        <p:spPr/>
        <p:txBody>
          <a:bodyPr/>
          <a:lstStyle/>
          <a:p>
            <a:pPr eaLnBrk="1" hangingPunct="1"/>
            <a:r>
              <a:rPr lang="en-US" dirty="0" smtClean="0"/>
              <a:t>Acute and chronic pain</a:t>
            </a:r>
          </a:p>
          <a:p>
            <a:pPr eaLnBrk="1" hangingPunct="1"/>
            <a:r>
              <a:rPr lang="en-US" dirty="0" smtClean="0"/>
              <a:t>Fatigue</a:t>
            </a:r>
          </a:p>
          <a:p>
            <a:pPr eaLnBrk="1" hangingPunct="1"/>
            <a:r>
              <a:rPr lang="en-US" dirty="0" smtClean="0"/>
              <a:t>Disturbed sleep pattern</a:t>
            </a:r>
          </a:p>
          <a:p>
            <a:pPr eaLnBrk="1" hangingPunct="1"/>
            <a:r>
              <a:rPr lang="en-US" dirty="0" smtClean="0"/>
              <a:t>Impaired physical mobility</a:t>
            </a:r>
          </a:p>
          <a:p>
            <a:pPr eaLnBrk="1" hangingPunct="1"/>
            <a:r>
              <a:rPr lang="en-US" dirty="0" smtClean="0"/>
              <a:t>Self-care deficits</a:t>
            </a:r>
          </a:p>
          <a:p>
            <a:pPr eaLnBrk="1" hangingPunct="1"/>
            <a:r>
              <a:rPr lang="en-US" dirty="0" smtClean="0"/>
              <a:t>Disturbed body image</a:t>
            </a:r>
          </a:p>
          <a:p>
            <a:pPr eaLnBrk="1" hangingPunct="1"/>
            <a:r>
              <a:rPr lang="en-US" dirty="0" smtClean="0"/>
              <a:t>Ineffective coping</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986" name="Rectangle 2"/>
          <p:cNvSpPr>
            <a:spLocks noGrp="1" noChangeArrowheads="1"/>
          </p:cNvSpPr>
          <p:nvPr>
            <p:ph type="title"/>
          </p:nvPr>
        </p:nvSpPr>
        <p:spPr>
          <a:xfrm>
            <a:off x="430213" y="1231900"/>
            <a:ext cx="8524875" cy="768350"/>
          </a:xfrm>
        </p:spPr>
        <p:txBody>
          <a:bodyPr/>
          <a:lstStyle/>
          <a:p>
            <a:pPr eaLnBrk="1" hangingPunct="1">
              <a:defRPr/>
            </a:pPr>
            <a:r>
              <a:rPr lang="en-US" dirty="0" smtClean="0"/>
              <a:t>Collaborative Problems/Potential Complications</a:t>
            </a:r>
          </a:p>
        </p:txBody>
      </p:sp>
      <p:sp>
        <p:nvSpPr>
          <p:cNvPr id="14339" name="Rectangle 3"/>
          <p:cNvSpPr>
            <a:spLocks noGrp="1" noChangeArrowheads="1"/>
          </p:cNvSpPr>
          <p:nvPr>
            <p:ph type="body" idx="1"/>
          </p:nvPr>
        </p:nvSpPr>
        <p:spPr/>
        <p:txBody>
          <a:bodyPr/>
          <a:lstStyle/>
          <a:p>
            <a:pPr eaLnBrk="1" hangingPunct="1"/>
            <a:r>
              <a:rPr lang="en-US" smtClean="0"/>
              <a:t>Adverse effects of medications</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9010" name="Rectangle 2"/>
          <p:cNvSpPr>
            <a:spLocks noGrp="1" noChangeArrowheads="1"/>
          </p:cNvSpPr>
          <p:nvPr>
            <p:ph type="title"/>
          </p:nvPr>
        </p:nvSpPr>
        <p:spPr>
          <a:xfrm>
            <a:off x="430213" y="1231900"/>
            <a:ext cx="8524875" cy="768350"/>
          </a:xfrm>
        </p:spPr>
        <p:txBody>
          <a:bodyPr/>
          <a:lstStyle/>
          <a:p>
            <a:pPr eaLnBrk="1" hangingPunct="1">
              <a:defRPr/>
            </a:pPr>
            <a:r>
              <a:rPr lang="en-US" dirty="0" smtClean="0"/>
              <a:t>Nursing Process: The Care of the Patient with a Rheumatoid Arthritis—Planning</a:t>
            </a:r>
          </a:p>
        </p:txBody>
      </p:sp>
      <p:sp>
        <p:nvSpPr>
          <p:cNvPr id="15363" name="Rectangle 3"/>
          <p:cNvSpPr>
            <a:spLocks noGrp="1" noChangeArrowheads="1"/>
          </p:cNvSpPr>
          <p:nvPr>
            <p:ph type="body" idx="1"/>
          </p:nvPr>
        </p:nvSpPr>
        <p:spPr>
          <a:xfrm>
            <a:off x="330200" y="2181225"/>
            <a:ext cx="8613775" cy="4279900"/>
          </a:xfrm>
        </p:spPr>
        <p:txBody>
          <a:bodyPr/>
          <a:lstStyle/>
          <a:p>
            <a:pPr eaLnBrk="1" hangingPunct="1">
              <a:lnSpc>
                <a:spcPct val="80000"/>
              </a:lnSpc>
            </a:pPr>
            <a:r>
              <a:rPr lang="en-US" smtClean="0"/>
              <a:t>Major goals may include: </a:t>
            </a:r>
          </a:p>
          <a:p>
            <a:pPr lvl="1" eaLnBrk="1" hangingPunct="1">
              <a:lnSpc>
                <a:spcPct val="80000"/>
              </a:lnSpc>
            </a:pPr>
            <a:r>
              <a:rPr lang="en-US" smtClean="0"/>
              <a:t>Relief of pain and discomfort</a:t>
            </a:r>
          </a:p>
          <a:p>
            <a:pPr lvl="1" eaLnBrk="1" hangingPunct="1">
              <a:lnSpc>
                <a:spcPct val="80000"/>
              </a:lnSpc>
            </a:pPr>
            <a:r>
              <a:rPr lang="en-US" smtClean="0"/>
              <a:t>Relief of fatigue </a:t>
            </a:r>
          </a:p>
          <a:p>
            <a:pPr lvl="1" eaLnBrk="1" hangingPunct="1">
              <a:lnSpc>
                <a:spcPct val="80000"/>
              </a:lnSpc>
            </a:pPr>
            <a:r>
              <a:rPr lang="en-US" smtClean="0"/>
              <a:t>Promotion of restorative sleep </a:t>
            </a:r>
          </a:p>
          <a:p>
            <a:pPr lvl="1" eaLnBrk="1" hangingPunct="1">
              <a:lnSpc>
                <a:spcPct val="80000"/>
              </a:lnSpc>
            </a:pPr>
            <a:r>
              <a:rPr lang="en-US" smtClean="0"/>
              <a:t>Increased mobility </a:t>
            </a:r>
          </a:p>
          <a:p>
            <a:pPr lvl="1" eaLnBrk="1" hangingPunct="1">
              <a:lnSpc>
                <a:spcPct val="80000"/>
              </a:lnSpc>
            </a:pPr>
            <a:r>
              <a:rPr lang="en-US" smtClean="0"/>
              <a:t>Maintenance of self-care </a:t>
            </a:r>
          </a:p>
          <a:p>
            <a:pPr lvl="1" eaLnBrk="1" hangingPunct="1">
              <a:lnSpc>
                <a:spcPct val="80000"/>
              </a:lnSpc>
            </a:pPr>
            <a:r>
              <a:rPr lang="en-US" smtClean="0"/>
              <a:t>Improved body image </a:t>
            </a:r>
          </a:p>
          <a:p>
            <a:pPr lvl="1" eaLnBrk="1" hangingPunct="1">
              <a:lnSpc>
                <a:spcPct val="80000"/>
              </a:lnSpc>
            </a:pPr>
            <a:r>
              <a:rPr lang="en-US" smtClean="0"/>
              <a:t>Effective coping</a:t>
            </a:r>
          </a:p>
          <a:p>
            <a:pPr lvl="1" eaLnBrk="1" hangingPunct="1">
              <a:lnSpc>
                <a:spcPct val="80000"/>
              </a:lnSpc>
            </a:pPr>
            <a:r>
              <a:rPr lang="en-US" smtClean="0"/>
              <a:t>Absence of complications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986" name="Rectangle 2"/>
          <p:cNvSpPr>
            <a:spLocks noGrp="1" noChangeArrowheads="1"/>
          </p:cNvSpPr>
          <p:nvPr>
            <p:ph type="title"/>
          </p:nvPr>
        </p:nvSpPr>
        <p:spPr>
          <a:xfrm>
            <a:off x="430213" y="1311275"/>
            <a:ext cx="8524875" cy="384175"/>
          </a:xfrm>
        </p:spPr>
        <p:txBody>
          <a:bodyPr/>
          <a:lstStyle/>
          <a:p>
            <a:pPr eaLnBrk="1" hangingPunct="1">
              <a:defRPr/>
            </a:pPr>
            <a:r>
              <a:rPr lang="en-US" smtClean="0"/>
              <a:t>Patient Teaching </a:t>
            </a:r>
          </a:p>
        </p:txBody>
      </p:sp>
      <p:sp>
        <p:nvSpPr>
          <p:cNvPr id="7171" name="Rectangle 3"/>
          <p:cNvSpPr>
            <a:spLocks noGrp="1" noChangeArrowheads="1"/>
          </p:cNvSpPr>
          <p:nvPr>
            <p:ph type="body" idx="1"/>
          </p:nvPr>
        </p:nvSpPr>
        <p:spPr>
          <a:xfrm>
            <a:off x="330200" y="2041525"/>
            <a:ext cx="8613775" cy="4279900"/>
          </a:xfrm>
        </p:spPr>
        <p:txBody>
          <a:bodyPr/>
          <a:lstStyle/>
          <a:p>
            <a:pPr eaLnBrk="1" hangingPunct="1">
              <a:lnSpc>
                <a:spcPct val="80000"/>
              </a:lnSpc>
            </a:pPr>
            <a:r>
              <a:rPr lang="en-US" smtClean="0"/>
              <a:t>Signs and symptoms of infection</a:t>
            </a:r>
          </a:p>
          <a:p>
            <a:pPr eaLnBrk="1" hangingPunct="1">
              <a:lnSpc>
                <a:spcPct val="80000"/>
              </a:lnSpc>
            </a:pPr>
            <a:r>
              <a:rPr lang="en-US" smtClean="0"/>
              <a:t>Medication teaching</a:t>
            </a:r>
          </a:p>
          <a:p>
            <a:pPr eaLnBrk="1" hangingPunct="1">
              <a:lnSpc>
                <a:spcPct val="80000"/>
              </a:lnSpc>
            </a:pPr>
            <a:r>
              <a:rPr lang="en-US" smtClean="0"/>
              <a:t>Prevention of infection</a:t>
            </a:r>
          </a:p>
          <a:p>
            <a:pPr lvl="1" eaLnBrk="1" hangingPunct="1">
              <a:lnSpc>
                <a:spcPct val="80000"/>
              </a:lnSpc>
            </a:pPr>
            <a:r>
              <a:rPr lang="en-US" smtClean="0"/>
              <a:t>Handwashing</a:t>
            </a:r>
          </a:p>
          <a:p>
            <a:pPr lvl="1" eaLnBrk="1" hangingPunct="1">
              <a:lnSpc>
                <a:spcPct val="80000"/>
              </a:lnSpc>
            </a:pPr>
            <a:r>
              <a:rPr lang="en-US" smtClean="0"/>
              <a:t>Avoid crowds and persons with infections</a:t>
            </a:r>
          </a:p>
          <a:p>
            <a:pPr lvl="1" eaLnBrk="1" hangingPunct="1">
              <a:lnSpc>
                <a:spcPct val="80000"/>
              </a:lnSpc>
            </a:pPr>
            <a:r>
              <a:rPr lang="en-US" smtClean="0"/>
              <a:t>Hygiene and cleaning </a:t>
            </a:r>
          </a:p>
          <a:p>
            <a:pPr eaLnBrk="1" hangingPunct="1">
              <a:lnSpc>
                <a:spcPct val="80000"/>
              </a:lnSpc>
            </a:pPr>
            <a:r>
              <a:rPr lang="en-US" smtClean="0"/>
              <a:t>Nutrition and diet</a:t>
            </a:r>
          </a:p>
          <a:p>
            <a:pPr eaLnBrk="1" hangingPunct="1">
              <a:lnSpc>
                <a:spcPct val="80000"/>
              </a:lnSpc>
            </a:pPr>
            <a:r>
              <a:rPr lang="en-US" smtClean="0"/>
              <a:t>Lifestyle modifications to reduce risk</a:t>
            </a:r>
          </a:p>
          <a:p>
            <a:pPr eaLnBrk="1" hangingPunct="1">
              <a:lnSpc>
                <a:spcPct val="80000"/>
              </a:lnSpc>
            </a:pPr>
            <a:r>
              <a:rPr lang="en-US" smtClean="0"/>
              <a:t>Follow-up care</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dirty="0" smtClean="0"/>
              <a:t>Question</a:t>
            </a:r>
          </a:p>
        </p:txBody>
      </p:sp>
      <p:sp>
        <p:nvSpPr>
          <p:cNvPr id="3" name="Content Placeholder 2"/>
          <p:cNvSpPr>
            <a:spLocks noGrp="1"/>
          </p:cNvSpPr>
          <p:nvPr>
            <p:ph idx="1"/>
          </p:nvPr>
        </p:nvSpPr>
        <p:spPr/>
        <p:txBody>
          <a:bodyPr/>
          <a:lstStyle/>
          <a:p>
            <a:pPr eaLnBrk="1" hangingPunct="1">
              <a:buFontTx/>
              <a:buNone/>
              <a:defRPr/>
            </a:pPr>
            <a:r>
              <a:rPr lang="en-US" dirty="0" smtClean="0"/>
              <a:t>With which of these diagnoses should the nurse encourage the patient to restrict consumption of foods high in purine?</a:t>
            </a:r>
          </a:p>
          <a:p>
            <a:pPr marL="457200" indent="-457200" eaLnBrk="1" hangingPunct="1">
              <a:buFont typeface="+mj-lt"/>
              <a:buAutoNum type="alphaUcPeriod"/>
              <a:defRPr/>
            </a:pPr>
            <a:r>
              <a:rPr lang="en-US" dirty="0" smtClean="0"/>
              <a:t>Fibromyalgia</a:t>
            </a:r>
          </a:p>
          <a:p>
            <a:pPr marL="457200" indent="-457200" eaLnBrk="1" hangingPunct="1">
              <a:buFont typeface="+mj-lt"/>
              <a:buAutoNum type="alphaUcPeriod"/>
              <a:defRPr/>
            </a:pPr>
            <a:r>
              <a:rPr lang="en-US" dirty="0" smtClean="0"/>
              <a:t>Gout</a:t>
            </a:r>
          </a:p>
          <a:p>
            <a:pPr marL="457200" indent="-457200" eaLnBrk="1" hangingPunct="1">
              <a:buFont typeface="+mj-lt"/>
              <a:buAutoNum type="alphaUcPeriod"/>
              <a:defRPr/>
            </a:pPr>
            <a:r>
              <a:rPr lang="en-US" dirty="0" smtClean="0"/>
              <a:t>Osteoarthritis</a:t>
            </a:r>
          </a:p>
          <a:p>
            <a:pPr marL="457200" indent="-457200" eaLnBrk="1" hangingPunct="1">
              <a:buFont typeface="+mj-lt"/>
              <a:buAutoNum type="alphaUcPeriod"/>
              <a:defRPr/>
            </a:pPr>
            <a:r>
              <a:rPr lang="en-US" dirty="0" smtClean="0"/>
              <a:t>Rheumatoid arthritis</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dirty="0" smtClean="0"/>
              <a:t>Answer</a:t>
            </a:r>
          </a:p>
        </p:txBody>
      </p:sp>
      <p:sp>
        <p:nvSpPr>
          <p:cNvPr id="20483" name="Content Placeholder 2"/>
          <p:cNvSpPr>
            <a:spLocks noGrp="1"/>
          </p:cNvSpPr>
          <p:nvPr>
            <p:ph idx="1"/>
          </p:nvPr>
        </p:nvSpPr>
        <p:spPr/>
        <p:txBody>
          <a:bodyPr/>
          <a:lstStyle/>
          <a:p>
            <a:pPr eaLnBrk="1" hangingPunct="1">
              <a:buFontTx/>
              <a:buNone/>
            </a:pPr>
            <a:r>
              <a:rPr lang="en-US" smtClean="0"/>
              <a:t>B</a:t>
            </a:r>
          </a:p>
          <a:p>
            <a:pPr eaLnBrk="1" hangingPunct="1">
              <a:buFontTx/>
              <a:buNone/>
            </a:pPr>
            <a:endParaRPr lang="en-US" smtClean="0"/>
          </a:p>
          <a:p>
            <a:pPr eaLnBrk="1" hangingPunct="1">
              <a:buFontTx/>
              <a:buNone/>
            </a:pPr>
            <a:r>
              <a:rPr lang="en-US" smtClean="0"/>
              <a:t>The nurse encourage the patient to restrict consumption of foods high in purine for gout.</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Systemic Lupus </a:t>
            </a:r>
            <a:r>
              <a:rPr lang="en-US" dirty="0" err="1" smtClean="0"/>
              <a:t>Erythematosus</a:t>
            </a:r>
            <a:r>
              <a:rPr lang="en-US" dirty="0" smtClean="0"/>
              <a:t> (SLE)</a:t>
            </a:r>
            <a:endParaRPr lang="en-US" dirty="0"/>
          </a:p>
        </p:txBody>
      </p:sp>
      <p:sp>
        <p:nvSpPr>
          <p:cNvPr id="3" name="Content Placeholder 2"/>
          <p:cNvSpPr>
            <a:spLocks noGrp="1"/>
          </p:cNvSpPr>
          <p:nvPr>
            <p:ph idx="1"/>
          </p:nvPr>
        </p:nvSpPr>
        <p:spPr/>
        <p:txBody>
          <a:bodyPr/>
          <a:lstStyle/>
          <a:p>
            <a:r>
              <a:rPr lang="en-US" dirty="0" smtClean="0"/>
              <a:t>AKA Lupus</a:t>
            </a:r>
          </a:p>
          <a:p>
            <a:r>
              <a:rPr lang="en-US" dirty="0" smtClean="0"/>
              <a:t>Incurable autoimmune disease</a:t>
            </a:r>
          </a:p>
          <a:p>
            <a:r>
              <a:rPr lang="en-US" dirty="0" smtClean="0"/>
              <a:t>Cause is unknown</a:t>
            </a:r>
          </a:p>
          <a:p>
            <a:r>
              <a:rPr lang="en-US" dirty="0" smtClean="0"/>
              <a:t>Affects 20-50:100,000 with an annual incidence of         1.6-7.6:100,000</a:t>
            </a:r>
          </a:p>
          <a:p>
            <a:r>
              <a:rPr lang="en-US" dirty="0" smtClean="0"/>
              <a:t>Onset between the ages of 15 and 45</a:t>
            </a:r>
          </a:p>
          <a:p>
            <a:r>
              <a:rPr lang="en-US" dirty="0" smtClean="0"/>
              <a:t>Women affected 8 times more often than men</a:t>
            </a:r>
          </a:p>
          <a:p>
            <a:pPr>
              <a:buNone/>
            </a:pPr>
            <a:endParaRPr lang="en-US" dirty="0" smtClean="0"/>
          </a:p>
          <a:p>
            <a:endParaRPr lang="en-US" dirty="0" smtClean="0"/>
          </a:p>
          <a:p>
            <a:endParaRPr lang="en-US" dirty="0"/>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0213" y="1369266"/>
            <a:ext cx="8524875" cy="388937"/>
          </a:xfrm>
        </p:spPr>
        <p:txBody>
          <a:bodyPr/>
          <a:lstStyle/>
          <a:p>
            <a:r>
              <a:rPr lang="en-US" dirty="0" smtClean="0"/>
              <a:t>Risk Factors</a:t>
            </a:r>
            <a:endParaRPr lang="en-US" dirty="0"/>
          </a:p>
        </p:txBody>
      </p:sp>
      <p:sp>
        <p:nvSpPr>
          <p:cNvPr id="3" name="Content Placeholder 2"/>
          <p:cNvSpPr>
            <a:spLocks noGrp="1"/>
          </p:cNvSpPr>
          <p:nvPr>
            <p:ph idx="1"/>
          </p:nvPr>
        </p:nvSpPr>
        <p:spPr>
          <a:xfrm>
            <a:off x="376518" y="1848784"/>
            <a:ext cx="8567458" cy="4279900"/>
          </a:xfrm>
        </p:spPr>
        <p:txBody>
          <a:bodyPr/>
          <a:lstStyle/>
          <a:p>
            <a:r>
              <a:rPr lang="en-US" dirty="0" smtClean="0"/>
              <a:t>Exposure to certain viruses (e.g., Epstein-Barr virus)</a:t>
            </a:r>
          </a:p>
          <a:p>
            <a:r>
              <a:rPr lang="en-US" dirty="0" smtClean="0"/>
              <a:t>Environmental factors (e.g., sunlight, thermal burns)</a:t>
            </a:r>
          </a:p>
          <a:p>
            <a:r>
              <a:rPr lang="en-US" dirty="0" smtClean="0"/>
              <a:t>Genetic factors</a:t>
            </a:r>
          </a:p>
          <a:p>
            <a:r>
              <a:rPr lang="en-US" dirty="0" smtClean="0"/>
              <a:t>Hormonal factors</a:t>
            </a:r>
          </a:p>
          <a:p>
            <a:r>
              <a:rPr lang="en-US" dirty="0" smtClean="0"/>
              <a:t>Certain drugs have been shown to induce SLE</a:t>
            </a:r>
          </a:p>
          <a:p>
            <a:pPr lvl="1"/>
            <a:r>
              <a:rPr lang="en-US" sz="1800" dirty="0" err="1" smtClean="0"/>
              <a:t>Hydralazine</a:t>
            </a:r>
            <a:endParaRPr lang="en-US" sz="1800" dirty="0" smtClean="0"/>
          </a:p>
          <a:p>
            <a:pPr lvl="1"/>
            <a:r>
              <a:rPr lang="en-US" sz="1800" dirty="0" err="1" smtClean="0"/>
              <a:t>Procainamide</a:t>
            </a:r>
            <a:endParaRPr lang="en-US" sz="1800" dirty="0" smtClean="0"/>
          </a:p>
          <a:p>
            <a:pPr lvl="1"/>
            <a:r>
              <a:rPr lang="en-US" sz="1800" dirty="0" err="1" smtClean="0"/>
              <a:t>Isoniazid</a:t>
            </a:r>
            <a:endParaRPr lang="en-US" sz="1800" dirty="0" smtClean="0"/>
          </a:p>
          <a:p>
            <a:pPr lvl="1"/>
            <a:r>
              <a:rPr lang="en-US" sz="1800" dirty="0" smtClean="0"/>
              <a:t>Chlorpromazine</a:t>
            </a:r>
          </a:p>
          <a:p>
            <a:pPr lvl="1"/>
            <a:r>
              <a:rPr lang="en-US" sz="1800" dirty="0" smtClean="0"/>
              <a:t>Some anti-seizure medications  </a:t>
            </a:r>
            <a:endParaRPr lang="en-US" sz="1800" dirty="0"/>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3106" name="Rectangle 2"/>
          <p:cNvSpPr>
            <a:spLocks noGrp="1" noChangeArrowheads="1"/>
          </p:cNvSpPr>
          <p:nvPr>
            <p:ph type="title"/>
          </p:nvPr>
        </p:nvSpPr>
        <p:spPr>
          <a:xfrm>
            <a:off x="268849" y="1212663"/>
            <a:ext cx="8700339" cy="775597"/>
          </a:xfrm>
        </p:spPr>
        <p:txBody>
          <a:bodyPr/>
          <a:lstStyle/>
          <a:p>
            <a:pPr eaLnBrk="1" hangingPunct="1">
              <a:defRPr/>
            </a:pPr>
            <a:r>
              <a:rPr lang="en-US" dirty="0" smtClean="0"/>
              <a:t>Signs and Symptoms/Clinical Presentation</a:t>
            </a:r>
          </a:p>
        </p:txBody>
      </p:sp>
      <p:sp>
        <p:nvSpPr>
          <p:cNvPr id="17411" name="Rectangle 3"/>
          <p:cNvSpPr>
            <a:spLocks noGrp="1" noChangeArrowheads="1"/>
          </p:cNvSpPr>
          <p:nvPr>
            <p:ph type="body" idx="1"/>
          </p:nvPr>
        </p:nvSpPr>
        <p:spPr>
          <a:xfrm>
            <a:off x="330200" y="2433918"/>
            <a:ext cx="8613775" cy="4030942"/>
          </a:xfrm>
        </p:spPr>
        <p:txBody>
          <a:bodyPr/>
          <a:lstStyle/>
          <a:p>
            <a:pPr eaLnBrk="1" hangingPunct="1">
              <a:lnSpc>
                <a:spcPct val="80000"/>
              </a:lnSpc>
            </a:pPr>
            <a:r>
              <a:rPr lang="en-US" dirty="0" smtClean="0"/>
              <a:t>Musculoskeletal symptoms:</a:t>
            </a:r>
          </a:p>
          <a:p>
            <a:pPr lvl="1" eaLnBrk="1" hangingPunct="1">
              <a:lnSpc>
                <a:spcPct val="80000"/>
              </a:lnSpc>
            </a:pPr>
            <a:r>
              <a:rPr lang="en-US" dirty="0" err="1" smtClean="0"/>
              <a:t>Arthralgia</a:t>
            </a:r>
            <a:endParaRPr lang="en-US" dirty="0" smtClean="0"/>
          </a:p>
          <a:p>
            <a:pPr lvl="1" eaLnBrk="1" hangingPunct="1">
              <a:lnSpc>
                <a:spcPct val="80000"/>
              </a:lnSpc>
            </a:pPr>
            <a:r>
              <a:rPr lang="en-US" dirty="0" smtClean="0"/>
              <a:t>Arthritis</a:t>
            </a:r>
          </a:p>
          <a:p>
            <a:pPr lvl="1" eaLnBrk="1" hangingPunct="1">
              <a:lnSpc>
                <a:spcPct val="80000"/>
              </a:lnSpc>
            </a:pPr>
            <a:r>
              <a:rPr lang="en-US" dirty="0" smtClean="0"/>
              <a:t>Joint swelling and tenderness</a:t>
            </a:r>
          </a:p>
          <a:p>
            <a:pPr lvl="1" eaLnBrk="1" hangingPunct="1">
              <a:lnSpc>
                <a:spcPct val="80000"/>
              </a:lnSpc>
            </a:pPr>
            <a:r>
              <a:rPr lang="en-US" dirty="0" smtClean="0"/>
              <a:t>Pain on movement</a:t>
            </a:r>
          </a:p>
          <a:p>
            <a:pPr eaLnBrk="1" hangingPunct="1">
              <a:lnSpc>
                <a:spcPct val="80000"/>
              </a:lnSpc>
            </a:pPr>
            <a:r>
              <a:rPr lang="en-US" dirty="0" err="1" smtClean="0"/>
              <a:t>Cutaneous</a:t>
            </a:r>
            <a:r>
              <a:rPr lang="en-US" dirty="0" smtClean="0"/>
              <a:t> symptoms:</a:t>
            </a:r>
          </a:p>
          <a:p>
            <a:pPr lvl="1" eaLnBrk="1" hangingPunct="1">
              <a:lnSpc>
                <a:spcPct val="80000"/>
              </a:lnSpc>
            </a:pPr>
            <a:r>
              <a:rPr lang="en-US" dirty="0" err="1" smtClean="0"/>
              <a:t>Malar</a:t>
            </a:r>
            <a:r>
              <a:rPr lang="en-US" dirty="0" smtClean="0"/>
              <a:t> (butterfly) rash (present in 50% of SLE)</a:t>
            </a:r>
          </a:p>
          <a:p>
            <a:pPr lvl="1" eaLnBrk="1" hangingPunct="1">
              <a:lnSpc>
                <a:spcPct val="80000"/>
              </a:lnSpc>
              <a:buNone/>
            </a:pPr>
            <a:endParaRPr lang="en-US" dirty="0" smtClean="0"/>
          </a:p>
          <a:p>
            <a:pPr eaLnBrk="1" hangingPunct="1">
              <a:lnSpc>
                <a:spcPct val="80000"/>
              </a:lnSpc>
            </a:pPr>
            <a:endParaRPr lang="en-US" dirty="0" smtClean="0"/>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9190" y="1275138"/>
            <a:ext cx="8834810" cy="567110"/>
          </a:xfrm>
        </p:spPr>
        <p:txBody>
          <a:bodyPr/>
          <a:lstStyle/>
          <a:p>
            <a:r>
              <a:rPr lang="en-US" dirty="0" smtClean="0"/>
              <a:t>Signs and Symptoms/Clinical Presentation</a:t>
            </a:r>
            <a:endParaRPr lang="en-US" dirty="0"/>
          </a:p>
        </p:txBody>
      </p:sp>
      <p:sp>
        <p:nvSpPr>
          <p:cNvPr id="3" name="Content Placeholder 2"/>
          <p:cNvSpPr>
            <a:spLocks noGrp="1"/>
          </p:cNvSpPr>
          <p:nvPr>
            <p:ph idx="1"/>
          </p:nvPr>
        </p:nvSpPr>
        <p:spPr>
          <a:xfrm>
            <a:off x="330200" y="2057400"/>
            <a:ext cx="8613775" cy="4568825"/>
          </a:xfrm>
        </p:spPr>
        <p:txBody>
          <a:bodyPr/>
          <a:lstStyle/>
          <a:p>
            <a:endParaRPr lang="en-US" dirty="0"/>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1058" name="Rectangle 2"/>
          <p:cNvSpPr>
            <a:spLocks noGrp="1" noChangeArrowheads="1"/>
          </p:cNvSpPr>
          <p:nvPr>
            <p:ph type="title"/>
          </p:nvPr>
        </p:nvSpPr>
        <p:spPr>
          <a:xfrm>
            <a:off x="430213" y="1285875"/>
            <a:ext cx="8524875" cy="384175"/>
          </a:xfrm>
        </p:spPr>
        <p:txBody>
          <a:bodyPr/>
          <a:lstStyle/>
          <a:p>
            <a:pPr eaLnBrk="1" hangingPunct="1">
              <a:defRPr/>
            </a:pPr>
            <a:r>
              <a:rPr lang="en-US" dirty="0" smtClean="0"/>
              <a:t>Teaching Patients Self-Care</a:t>
            </a:r>
          </a:p>
        </p:txBody>
      </p:sp>
      <p:sp>
        <p:nvSpPr>
          <p:cNvPr id="18435" name="Rectangle 3"/>
          <p:cNvSpPr>
            <a:spLocks noGrp="1" noChangeArrowheads="1"/>
          </p:cNvSpPr>
          <p:nvPr>
            <p:ph type="body" idx="1"/>
          </p:nvPr>
        </p:nvSpPr>
        <p:spPr>
          <a:xfrm>
            <a:off x="330200" y="2016125"/>
            <a:ext cx="8613775" cy="4279900"/>
          </a:xfrm>
        </p:spPr>
        <p:txBody>
          <a:bodyPr/>
          <a:lstStyle/>
          <a:p>
            <a:pPr eaLnBrk="1" hangingPunct="1"/>
            <a:r>
              <a:rPr lang="en-US" smtClean="0"/>
              <a:t>Explain the disease and principles of disease management</a:t>
            </a:r>
          </a:p>
          <a:p>
            <a:pPr eaLnBrk="1" hangingPunct="1"/>
            <a:r>
              <a:rPr lang="en-US" smtClean="0"/>
              <a:t>Medication teaching</a:t>
            </a:r>
          </a:p>
          <a:p>
            <a:pPr eaLnBrk="1" hangingPunct="1"/>
            <a:r>
              <a:rPr lang="en-US" smtClean="0"/>
              <a:t>Monitoring</a:t>
            </a:r>
          </a:p>
          <a:p>
            <a:pPr eaLnBrk="1" hangingPunct="1"/>
            <a:r>
              <a:rPr lang="en-US" smtClean="0"/>
              <a:t>Sources of information</a:t>
            </a:r>
          </a:p>
          <a:p>
            <a:pPr eaLnBrk="1" hangingPunct="1"/>
            <a:r>
              <a:rPr lang="en-US" smtClean="0"/>
              <a:t>Pain management</a:t>
            </a:r>
          </a:p>
          <a:p>
            <a:pPr eaLnBrk="1" hangingPunct="1"/>
            <a:r>
              <a:rPr lang="en-US" smtClean="0"/>
              <a:t>Joint protection </a:t>
            </a:r>
          </a:p>
          <a:p>
            <a:pPr eaLnBrk="1" hangingPunct="1"/>
            <a:r>
              <a:rPr lang="en-US" smtClean="0"/>
              <a:t>Self-care with assistive devices</a:t>
            </a:r>
          </a:p>
          <a:p>
            <a:pPr eaLnBrk="1" hangingPunct="1"/>
            <a:r>
              <a:rPr lang="en-US" smtClean="0"/>
              <a:t>Exercise and relaxation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dirty="0" smtClean="0"/>
              <a:t>Question</a:t>
            </a:r>
          </a:p>
        </p:txBody>
      </p:sp>
      <p:sp>
        <p:nvSpPr>
          <p:cNvPr id="8195" name="Content Placeholder 2"/>
          <p:cNvSpPr>
            <a:spLocks noGrp="1"/>
          </p:cNvSpPr>
          <p:nvPr>
            <p:ph idx="1"/>
          </p:nvPr>
        </p:nvSpPr>
        <p:spPr>
          <a:xfrm>
            <a:off x="330200" y="2346325"/>
            <a:ext cx="8613775" cy="2595563"/>
          </a:xfrm>
        </p:spPr>
        <p:txBody>
          <a:bodyPr/>
          <a:lstStyle/>
          <a:p>
            <a:pPr eaLnBrk="1" hangingPunct="1">
              <a:buFontTx/>
              <a:buNone/>
            </a:pPr>
            <a:r>
              <a:rPr lang="en-US" smtClean="0"/>
              <a:t>Is the following statement True or False?</a:t>
            </a:r>
          </a:p>
          <a:p>
            <a:pPr eaLnBrk="1" hangingPunct="1">
              <a:buFontTx/>
              <a:buNone/>
            </a:pPr>
            <a:endParaRPr lang="en-US" smtClean="0"/>
          </a:p>
          <a:p>
            <a:pPr eaLnBrk="1" hangingPunct="1">
              <a:buFontTx/>
              <a:buNone/>
            </a:pPr>
            <a:r>
              <a:rPr lang="en-US" smtClean="0"/>
              <a:t>Severe combined immunodeficiency disease (SCID) is an disorder involving a complete absence of humoral and cellular immunity resulting from an X-linked or autosomal genetic abnormality.</a:t>
            </a:r>
          </a:p>
          <a:p>
            <a:pPr eaLnBrk="1" hangingPunct="1">
              <a:buFontTx/>
              <a:buNone/>
            </a:pPr>
            <a:endParaRPr lang="en-US" smtClean="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dirty="0" smtClean="0"/>
              <a:t>Answer</a:t>
            </a:r>
          </a:p>
        </p:txBody>
      </p:sp>
      <p:sp>
        <p:nvSpPr>
          <p:cNvPr id="9219" name="Content Placeholder 2"/>
          <p:cNvSpPr>
            <a:spLocks noGrp="1"/>
          </p:cNvSpPr>
          <p:nvPr>
            <p:ph idx="1"/>
          </p:nvPr>
        </p:nvSpPr>
        <p:spPr>
          <a:xfrm>
            <a:off x="330200" y="2346325"/>
            <a:ext cx="8613775" cy="2593975"/>
          </a:xfrm>
        </p:spPr>
        <p:txBody>
          <a:bodyPr/>
          <a:lstStyle/>
          <a:p>
            <a:pPr eaLnBrk="1" hangingPunct="1">
              <a:buFontTx/>
              <a:buNone/>
            </a:pPr>
            <a:r>
              <a:rPr lang="en-US" smtClean="0"/>
              <a:t>True</a:t>
            </a:r>
          </a:p>
          <a:p>
            <a:pPr eaLnBrk="1" hangingPunct="1">
              <a:buFontTx/>
              <a:buNone/>
            </a:pPr>
            <a:endParaRPr lang="en-US" smtClean="0"/>
          </a:p>
          <a:p>
            <a:pPr eaLnBrk="1" hangingPunct="1">
              <a:buFontTx/>
              <a:buNone/>
            </a:pPr>
            <a:r>
              <a:rPr lang="en-US" smtClean="0"/>
              <a:t>Severe combined immunodeficiency disease (SCID) is an disorder involving a complete absence of humoral and cellular immunity resulting from an X-linked or autosomal genetic abnormality.</a:t>
            </a:r>
          </a:p>
          <a:p>
            <a:pPr eaLnBrk="1" hangingPunct="1">
              <a:buFontTx/>
              <a:buNone/>
            </a:pPr>
            <a:endParaRPr lang="en-US" smtClean="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3"/>
          <p:cNvSpPr>
            <a:spLocks noGrp="1" noChangeArrowheads="1"/>
          </p:cNvSpPr>
          <p:nvPr>
            <p:ph type="ctrTitle"/>
          </p:nvPr>
        </p:nvSpPr>
        <p:spPr>
          <a:xfrm>
            <a:off x="1457325" y="3416300"/>
            <a:ext cx="6315075" cy="1536700"/>
          </a:xfrm>
          <a:effectLst>
            <a:outerShdw dist="17961" dir="2700000" algn="ctr" rotWithShape="0">
              <a:schemeClr val="bg2"/>
            </a:outerShdw>
          </a:effectLst>
        </p:spPr>
        <p:txBody>
          <a:bodyPr/>
          <a:lstStyle/>
          <a:p>
            <a:pPr eaLnBrk="1" hangingPunct="1"/>
            <a:r>
              <a:rPr lang="en-US" smtClean="0"/>
              <a:t>Chapter 52</a:t>
            </a:r>
            <a:br>
              <a:rPr lang="en-US" smtClean="0"/>
            </a:br>
            <a:r>
              <a:rPr lang="en-US" smtClean="0"/>
              <a:t/>
            </a:r>
            <a:br>
              <a:rPr lang="en-US" smtClean="0"/>
            </a:br>
            <a:r>
              <a:rPr lang="en-US" smtClean="0"/>
              <a:t>Management of Patients With </a:t>
            </a:r>
            <a:br>
              <a:rPr lang="en-US" smtClean="0"/>
            </a:br>
            <a:r>
              <a:rPr lang="en-US" smtClean="0"/>
              <a:t>HIV Infection and AIDS  </a:t>
            </a:r>
          </a:p>
        </p:txBody>
      </p:sp>
      <p:sp>
        <p:nvSpPr>
          <p:cNvPr id="3075" name="Rectangle 24"/>
          <p:cNvSpPr>
            <a:spLocks noGrp="1" noChangeArrowheads="1"/>
          </p:cNvSpPr>
          <p:nvPr>
            <p:ph type="subTitle" idx="1"/>
          </p:nvPr>
        </p:nvSpPr>
        <p:spPr>
          <a:xfrm>
            <a:off x="1371600" y="5259388"/>
            <a:ext cx="6400800" cy="501650"/>
          </a:xfrm>
        </p:spPr>
        <p:txBody>
          <a:bodyPr/>
          <a:lstStyle/>
          <a:p>
            <a:pPr eaLnBrk="1" hangingPunct="1">
              <a:lnSpc>
                <a:spcPct val="70000"/>
              </a:lnSpc>
            </a:pPr>
            <a:endParaRPr lang="en-US" sz="1200" smtClean="0"/>
          </a:p>
          <a:p>
            <a:pPr eaLnBrk="1" hangingPunct="1">
              <a:lnSpc>
                <a:spcPct val="70000"/>
              </a:lnSpc>
            </a:pPr>
            <a:endParaRPr lang="en-US" sz="1200" smtClean="0"/>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LWW TEMPLATE">
  <a:themeElements>
    <a:clrScheme name="">
      <a:dk1>
        <a:srgbClr val="000000"/>
      </a:dk1>
      <a:lt1>
        <a:srgbClr val="FFFFFF"/>
      </a:lt1>
      <a:dk2>
        <a:srgbClr val="006B76"/>
      </a:dk2>
      <a:lt2>
        <a:srgbClr val="000000"/>
      </a:lt2>
      <a:accent1>
        <a:srgbClr val="186EC4"/>
      </a:accent1>
      <a:accent2>
        <a:srgbClr val="CC9900"/>
      </a:accent2>
      <a:accent3>
        <a:srgbClr val="FFFFFF"/>
      </a:accent3>
      <a:accent4>
        <a:srgbClr val="000000"/>
      </a:accent4>
      <a:accent5>
        <a:srgbClr val="ABBADE"/>
      </a:accent5>
      <a:accent6>
        <a:srgbClr val="B98A00"/>
      </a:accent6>
      <a:hlink>
        <a:srgbClr val="FF0000"/>
      </a:hlink>
      <a:folHlink>
        <a:srgbClr val="009900"/>
      </a:folHlink>
    </a:clrScheme>
    <a:fontScheme name="LWW TEMPLATE">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LWW TEMPLATE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LWW TEMPLATE 2">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LWW TEMPLATE 3">
        <a:dk1>
          <a:srgbClr val="000000"/>
        </a:dk1>
        <a:lt1>
          <a:srgbClr val="FFFFFF"/>
        </a:lt1>
        <a:dk2>
          <a:srgbClr val="000000"/>
        </a:dk2>
        <a:lt2>
          <a:srgbClr val="5F5F5F"/>
        </a:lt2>
        <a:accent1>
          <a:srgbClr val="EAEAEA"/>
        </a:accent1>
        <a:accent2>
          <a:srgbClr val="808080"/>
        </a:accent2>
        <a:accent3>
          <a:srgbClr val="FFFFFF"/>
        </a:accent3>
        <a:accent4>
          <a:srgbClr val="000000"/>
        </a:accent4>
        <a:accent5>
          <a:srgbClr val="F3F3F3"/>
        </a:accent5>
        <a:accent6>
          <a:srgbClr val="737373"/>
        </a:accent6>
        <a:hlink>
          <a:srgbClr val="4D4D4D"/>
        </a:hlink>
        <a:folHlink>
          <a:srgbClr val="C0C0C0"/>
        </a:folHlink>
      </a:clrScheme>
      <a:clrMap bg1="lt1" tx1="dk1" bg2="lt2" tx2="dk2" accent1="accent1" accent2="accent2" accent3="accent3" accent4="accent4" accent5="accent5" accent6="accent6" hlink="hlink" folHlink="folHlink"/>
    </a:extraClrScheme>
    <a:extraClrScheme>
      <a:clrScheme name="LWW TEMPLATE 4">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LWW TEMPLATE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LWW TEMPLATE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
      <a:clrScheme name="LWW TEMPLATE 7">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G:\Q299xx.LWW\LWW TEMPLATE.ppt</Template>
  <TotalTime>3248</TotalTime>
  <Words>2139</Words>
  <Application>Microsoft PowerPoint</Application>
  <PresentationFormat>On-screen Show (4:3)</PresentationFormat>
  <Paragraphs>389</Paragraphs>
  <Slides>66</Slides>
  <Notes>3</Notes>
  <HiddenSlides>0</HiddenSlides>
  <MMClips>0</MMClips>
  <ScaleCrop>false</ScaleCrop>
  <HeadingPairs>
    <vt:vector size="4" baseType="variant">
      <vt:variant>
        <vt:lpstr>Theme</vt:lpstr>
      </vt:variant>
      <vt:variant>
        <vt:i4>1</vt:i4>
      </vt:variant>
      <vt:variant>
        <vt:lpstr>Slide Titles</vt:lpstr>
      </vt:variant>
      <vt:variant>
        <vt:i4>66</vt:i4>
      </vt:variant>
    </vt:vector>
  </HeadingPairs>
  <TitlesOfParts>
    <vt:vector size="67" baseType="lpstr">
      <vt:lpstr>LWW TEMPLATE</vt:lpstr>
      <vt:lpstr>Chapter 51  Management of Patients With Immunodeficiency  </vt:lpstr>
      <vt:lpstr>Learning Objectives </vt:lpstr>
      <vt:lpstr>Primary Immunodeficiencies  </vt:lpstr>
      <vt:lpstr>Immunodeficiency Disorders</vt:lpstr>
      <vt:lpstr>Nursing Management</vt:lpstr>
      <vt:lpstr>Patient Teaching </vt:lpstr>
      <vt:lpstr>Question</vt:lpstr>
      <vt:lpstr>Answer</vt:lpstr>
      <vt:lpstr>Chapter 52  Management of Patients With  HIV Infection and AIDS  </vt:lpstr>
      <vt:lpstr>Learning Objectives </vt:lpstr>
      <vt:lpstr>Transmission of HIV</vt:lpstr>
      <vt:lpstr>High-Risk Behaviors</vt:lpstr>
      <vt:lpstr>Question</vt:lpstr>
      <vt:lpstr>Answer</vt:lpstr>
      <vt:lpstr>Prevention</vt:lpstr>
      <vt:lpstr>HIV Life Cycle</vt:lpstr>
      <vt:lpstr>Structure of HIV-1</vt:lpstr>
      <vt:lpstr>Life Cycle of HIV-1</vt:lpstr>
      <vt:lpstr>Stages of HIV Disease</vt:lpstr>
      <vt:lpstr>Primary Infection</vt:lpstr>
      <vt:lpstr>HIV Asymptomatic</vt:lpstr>
      <vt:lpstr>HIV Symptomatic</vt:lpstr>
      <vt:lpstr>AIDS</vt:lpstr>
      <vt:lpstr>Treatment</vt:lpstr>
      <vt:lpstr>Question</vt:lpstr>
      <vt:lpstr>Answer</vt:lpstr>
      <vt:lpstr>Clinical Manifestations of HIV/AIDS: Respiratory</vt:lpstr>
      <vt:lpstr>Clinical Manifestations of HIV/AIDS: GI </vt:lpstr>
      <vt:lpstr>Clinical Manifestations of HIV/AIDS: Oncologic</vt:lpstr>
      <vt:lpstr>Lesions of Kaposi’s Sarcoma </vt:lpstr>
      <vt:lpstr>Manifestations of HIV/AIDS: Neurologic </vt:lpstr>
      <vt:lpstr>Nursing Process: The Care of the Patient with HIV/AIDS—Assessment</vt:lpstr>
      <vt:lpstr>Nursing Process: The Care of the Patient with HIV/AIDS- Diagnosis</vt:lpstr>
      <vt:lpstr>Collaborative Problems/Potential Complications</vt:lpstr>
      <vt:lpstr>Nursing Process: The Care of the Patient with HIV/AIDS—Planning</vt:lpstr>
      <vt:lpstr>Skin Integrity</vt:lpstr>
      <vt:lpstr>Promoting Usual Bowel Pattern</vt:lpstr>
      <vt:lpstr>Activity Intolerance</vt:lpstr>
      <vt:lpstr>Maintaining Thought Processes</vt:lpstr>
      <vt:lpstr>Nutrition</vt:lpstr>
      <vt:lpstr>Decreasing Isolation</vt:lpstr>
      <vt:lpstr>Other Interventions</vt:lpstr>
      <vt:lpstr>Question</vt:lpstr>
      <vt:lpstr>Answer</vt:lpstr>
      <vt:lpstr>Chapter 54 Management of Patients With Autoimmune Disorders</vt:lpstr>
      <vt:lpstr>Learning Objectives </vt:lpstr>
      <vt:lpstr>Question</vt:lpstr>
      <vt:lpstr>Answer</vt:lpstr>
      <vt:lpstr>Diffuse Connective Tissue Diseases</vt:lpstr>
      <vt:lpstr>Rheumatoid Arthritis</vt:lpstr>
      <vt:lpstr>Characteristic Degenerative Changes— “Degradation”</vt:lpstr>
      <vt:lpstr>Clinical Manifestations</vt:lpstr>
      <vt:lpstr>Pathophysiology and Associated Physical Signs of Rheumatoid Arthritis </vt:lpstr>
      <vt:lpstr>Patient Assessment and Diagnostic Findings</vt:lpstr>
      <vt:lpstr>Nursing Interventions </vt:lpstr>
      <vt:lpstr>Nursing Process: The Care of the Patient with a Rheumatoid Arthritis—Assessment</vt:lpstr>
      <vt:lpstr>Nursing Process: The Care of the Patient with a Rheumatoid Arthritis—Diagnoses</vt:lpstr>
      <vt:lpstr>Collaborative Problems/Potential Complications</vt:lpstr>
      <vt:lpstr>Nursing Process: The Care of the Patient with a Rheumatoid Arthritis—Planning</vt:lpstr>
      <vt:lpstr>Question</vt:lpstr>
      <vt:lpstr>Answer</vt:lpstr>
      <vt:lpstr>Systemic Lupus Erythematosus (SLE)</vt:lpstr>
      <vt:lpstr>Risk Factors</vt:lpstr>
      <vt:lpstr>Signs and Symptoms/Clinical Presentation</vt:lpstr>
      <vt:lpstr>Signs and Symptoms/Clinical Presentation</vt:lpstr>
      <vt:lpstr>Teaching Patients Self-Care</vt:lpstr>
    </vt:vector>
  </TitlesOfParts>
  <Company>Airgas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Smeltzer Textbook of Medical Surgical Nursing</dc:title>
  <dc:subject>Chapter 51, Management of Patients With Immunodeficiency</dc:subject>
  <dc:creator>Jim Ely/Pamela D. Korte</dc:creator>
  <cp:lastModifiedBy>jbrual01</cp:lastModifiedBy>
  <cp:revision>55</cp:revision>
  <cp:lastPrinted>2001-01-03T19:47:24Z</cp:lastPrinted>
  <dcterms:created xsi:type="dcterms:W3CDTF">2001-02-15T19:07:27Z</dcterms:created>
  <dcterms:modified xsi:type="dcterms:W3CDTF">2011-11-04T15:27:45Z</dcterms:modified>
</cp:coreProperties>
</file>